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9F9C"/>
    <a:srgbClr val="000F3E"/>
    <a:srgbClr val="003E7E"/>
    <a:srgbClr val="3BB2F1"/>
    <a:srgbClr val="A2047D"/>
    <a:srgbClr val="FFE471"/>
    <a:srgbClr val="AFD5E9"/>
    <a:srgbClr val="FFD200"/>
    <a:srgbClr val="F0C8BF"/>
    <a:srgbClr val="D3C1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3"/>
    <p:restoredTop sz="96203"/>
  </p:normalViewPr>
  <p:slideViewPr>
    <p:cSldViewPr snapToGrid="0">
      <p:cViewPr varScale="1">
        <p:scale>
          <a:sx n="119" d="100"/>
          <a:sy n="119" d="100"/>
        </p:scale>
        <p:origin x="9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e, Bethanie Ellen" userId="15bbef36-3e6e-4bd5-a4a7-001316cab80c" providerId="ADAL" clId="{227801ED-8070-5FC0-BE21-F587882B90C0}"/>
    <pc:docChg chg="undo custSel modSld">
      <pc:chgData name="Poe, Bethanie Ellen" userId="15bbef36-3e6e-4bd5-a4a7-001316cab80c" providerId="ADAL" clId="{227801ED-8070-5FC0-BE21-F587882B90C0}" dt="2026-10-14T18:44:43.545" v="54" actId="1035"/>
      <pc:docMkLst>
        <pc:docMk/>
      </pc:docMkLst>
      <pc:sldChg chg="addSp delSp modSp mod">
        <pc:chgData name="Poe, Bethanie Ellen" userId="15bbef36-3e6e-4bd5-a4a7-001316cab80c" providerId="ADAL" clId="{227801ED-8070-5FC0-BE21-F587882B90C0}" dt="2026-10-14T18:44:43.545" v="54" actId="1035"/>
        <pc:sldMkLst>
          <pc:docMk/>
          <pc:sldMk cId="1237821137" sldId="256"/>
        </pc:sldMkLst>
        <pc:spChg chg="mod">
          <ac:chgData name="Poe, Bethanie Ellen" userId="15bbef36-3e6e-4bd5-a4a7-001316cab80c" providerId="ADAL" clId="{227801ED-8070-5FC0-BE21-F587882B90C0}" dt="2026-10-14T18:44:43.545" v="54" actId="1035"/>
          <ac:spMkLst>
            <pc:docMk/>
            <pc:sldMk cId="1237821137" sldId="256"/>
            <ac:spMk id="2" creationId="{8F955606-6E23-C082-8BAF-9D75982F9C20}"/>
          </ac:spMkLst>
        </pc:spChg>
        <pc:spChg chg="mod">
          <ac:chgData name="Poe, Bethanie Ellen" userId="15bbef36-3e6e-4bd5-a4a7-001316cab80c" providerId="ADAL" clId="{227801ED-8070-5FC0-BE21-F587882B90C0}" dt="2026-10-14T18:44:43.545" v="54" actId="1035"/>
          <ac:spMkLst>
            <pc:docMk/>
            <pc:sldMk cId="1237821137" sldId="256"/>
            <ac:spMk id="3" creationId="{8CA50FB5-3691-393E-7915-9EB8D5EC294F}"/>
          </ac:spMkLst>
        </pc:spChg>
        <pc:spChg chg="add del mod">
          <ac:chgData name="Poe, Bethanie Ellen" userId="15bbef36-3e6e-4bd5-a4a7-001316cab80c" providerId="ADAL" clId="{227801ED-8070-5FC0-BE21-F587882B90C0}" dt="2026-10-14T18:43:25.979" v="2"/>
          <ac:spMkLst>
            <pc:docMk/>
            <pc:sldMk cId="1237821137" sldId="256"/>
            <ac:spMk id="4" creationId="{033D2DF1-24DD-E486-399E-C17196F2EBA4}"/>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11" name="Picture 10" descr="A blue and black background&#10;&#10;Description automatically generated">
            <a:extLst>
              <a:ext uri="{FF2B5EF4-FFF2-40B4-BE49-F238E27FC236}">
                <a16:creationId xmlns:a16="http://schemas.microsoft.com/office/drawing/2014/main" id="{0741DFC3-7F52-3262-80F8-3872703B4C15}"/>
              </a:ext>
            </a:extLst>
          </p:cNvPr>
          <p:cNvPicPr>
            <a:picLocks noChangeAspect="1"/>
          </p:cNvPicPr>
          <p:nvPr userDrawn="1"/>
        </p:nvPicPr>
        <p:blipFill>
          <a:blip r:embed="rId2"/>
          <a:stretch>
            <a:fillRect/>
          </a:stretch>
        </p:blipFill>
        <p:spPr>
          <a:xfrm>
            <a:off x="0" y="22485"/>
            <a:ext cx="12192000" cy="6858000"/>
          </a:xfrm>
          <a:prstGeom prst="rect">
            <a:avLst/>
          </a:prstGeom>
        </p:spPr>
      </p:pic>
      <p:sp>
        <p:nvSpPr>
          <p:cNvPr id="2" name="Title 1">
            <a:extLst>
              <a:ext uri="{FF2B5EF4-FFF2-40B4-BE49-F238E27FC236}">
                <a16:creationId xmlns:a16="http://schemas.microsoft.com/office/drawing/2014/main" id="{98525B2B-2513-FE36-A477-7C7F1500E23C}"/>
              </a:ext>
            </a:extLst>
          </p:cNvPr>
          <p:cNvSpPr>
            <a:spLocks noGrp="1"/>
          </p:cNvSpPr>
          <p:nvPr>
            <p:ph type="ctrTitle" hasCustomPrompt="1"/>
          </p:nvPr>
        </p:nvSpPr>
        <p:spPr>
          <a:xfrm>
            <a:off x="2450891" y="704538"/>
            <a:ext cx="9144000" cy="2743200"/>
          </a:xfrm>
          <a:prstGeom prst="rect">
            <a:avLst/>
          </a:prstGeom>
        </p:spPr>
        <p:txBody>
          <a:bodyPr anchor="ctr">
            <a:normAutofit/>
          </a:bodyPr>
          <a:lstStyle>
            <a:lvl1pPr algn="ctr">
              <a:defRPr sz="6000">
                <a:solidFill>
                  <a:srgbClr val="FFD200"/>
                </a:solidFill>
              </a:defRPr>
            </a:lvl1pPr>
          </a:lstStyle>
          <a:p>
            <a:r>
              <a:rPr lang="en-US" dirty="0"/>
              <a:t>Click To Edit Master Title Style</a:t>
            </a:r>
          </a:p>
        </p:txBody>
      </p:sp>
      <p:sp>
        <p:nvSpPr>
          <p:cNvPr id="3" name="Subtitle 2">
            <a:extLst>
              <a:ext uri="{FF2B5EF4-FFF2-40B4-BE49-F238E27FC236}">
                <a16:creationId xmlns:a16="http://schemas.microsoft.com/office/drawing/2014/main" id="{07E4A83A-ED12-C6E9-1704-D1656C8451B7}"/>
              </a:ext>
            </a:extLst>
          </p:cNvPr>
          <p:cNvSpPr>
            <a:spLocks noGrp="1"/>
          </p:cNvSpPr>
          <p:nvPr>
            <p:ph type="subTitle" idx="1"/>
          </p:nvPr>
        </p:nvSpPr>
        <p:spPr>
          <a:xfrm>
            <a:off x="2450891" y="3879353"/>
            <a:ext cx="9144000" cy="1371600"/>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a:extLst>
              <a:ext uri="{FF2B5EF4-FFF2-40B4-BE49-F238E27FC236}">
                <a16:creationId xmlns:a16="http://schemas.microsoft.com/office/drawing/2014/main" id="{B83704C6-EF4E-9E36-2558-5D18BC9D4579}"/>
              </a:ext>
            </a:extLst>
          </p:cNvPr>
          <p:cNvPicPr>
            <a:picLocks noChangeAspect="1"/>
          </p:cNvPicPr>
          <p:nvPr userDrawn="1"/>
        </p:nvPicPr>
        <p:blipFill>
          <a:blip r:embed="rId3"/>
          <a:srcRect/>
          <a:stretch/>
        </p:blipFill>
        <p:spPr>
          <a:xfrm>
            <a:off x="128981" y="4458075"/>
            <a:ext cx="2377440" cy="2377440"/>
          </a:xfrm>
          <a:prstGeom prst="rect">
            <a:avLst/>
          </a:prstGeom>
        </p:spPr>
      </p:pic>
    </p:spTree>
    <p:extLst>
      <p:ext uri="{BB962C8B-B14F-4D97-AF65-F5344CB8AC3E}">
        <p14:creationId xmlns:p14="http://schemas.microsoft.com/office/powerpoint/2010/main" val="2518955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17BCB7-2862-FEFD-D728-3164445E86F5}"/>
              </a:ext>
            </a:extLst>
          </p:cNvPr>
          <p:cNvPicPr>
            <a:picLocks noChangeAspect="1"/>
          </p:cNvPicPr>
          <p:nvPr userDrawn="1"/>
        </p:nvPicPr>
        <p:blipFill rotWithShape="1">
          <a:blip r:embed="rId2"/>
          <a:srcRect t="29802"/>
          <a:stretch/>
        </p:blipFill>
        <p:spPr>
          <a:xfrm>
            <a:off x="-1" y="0"/>
            <a:ext cx="17348055" cy="6850149"/>
          </a:xfrm>
          <a:prstGeom prst="rect">
            <a:avLst/>
          </a:prstGeom>
        </p:spPr>
      </p:pic>
      <p:sp>
        <p:nvSpPr>
          <p:cNvPr id="2" name="Title 1">
            <a:extLst>
              <a:ext uri="{FF2B5EF4-FFF2-40B4-BE49-F238E27FC236}">
                <a16:creationId xmlns:a16="http://schemas.microsoft.com/office/drawing/2014/main" id="{98525B2B-2513-FE36-A477-7C7F1500E23C}"/>
              </a:ext>
            </a:extLst>
          </p:cNvPr>
          <p:cNvSpPr>
            <a:spLocks noGrp="1"/>
          </p:cNvSpPr>
          <p:nvPr>
            <p:ph type="ctrTitle" hasCustomPrompt="1"/>
          </p:nvPr>
        </p:nvSpPr>
        <p:spPr>
          <a:xfrm>
            <a:off x="3365291" y="704537"/>
            <a:ext cx="8227541" cy="2741214"/>
          </a:xfrm>
          <a:prstGeom prst="rect">
            <a:avLst/>
          </a:prstGeom>
        </p:spPr>
        <p:txBody>
          <a:bodyPr anchor="ctr">
            <a:normAutofit/>
          </a:bodyPr>
          <a:lstStyle>
            <a:lvl1pPr algn="ctr">
              <a:defRPr sz="6000">
                <a:solidFill>
                  <a:srgbClr val="000F3E"/>
                </a:solidFill>
              </a:defRPr>
            </a:lvl1pPr>
          </a:lstStyle>
          <a:p>
            <a:r>
              <a:rPr lang="en-US" dirty="0"/>
              <a:t>Click To Edit Master Title Style</a:t>
            </a:r>
          </a:p>
        </p:txBody>
      </p:sp>
      <p:sp>
        <p:nvSpPr>
          <p:cNvPr id="3" name="Subtitle 2">
            <a:extLst>
              <a:ext uri="{FF2B5EF4-FFF2-40B4-BE49-F238E27FC236}">
                <a16:creationId xmlns:a16="http://schemas.microsoft.com/office/drawing/2014/main" id="{07E4A83A-ED12-C6E9-1704-D1656C8451B7}"/>
              </a:ext>
            </a:extLst>
          </p:cNvPr>
          <p:cNvSpPr>
            <a:spLocks noGrp="1"/>
          </p:cNvSpPr>
          <p:nvPr>
            <p:ph type="subTitle" idx="1"/>
          </p:nvPr>
        </p:nvSpPr>
        <p:spPr>
          <a:xfrm>
            <a:off x="3366099" y="3609533"/>
            <a:ext cx="8227541" cy="1645920"/>
          </a:xfrm>
        </p:spPr>
        <p:txBody>
          <a:bodyPr/>
          <a:lstStyle>
            <a:lvl1pPr marL="0" indent="0" algn="ctr">
              <a:buNone/>
              <a:defRPr sz="2400">
                <a:solidFill>
                  <a:srgbClr val="000F3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a:extLst>
              <a:ext uri="{FF2B5EF4-FFF2-40B4-BE49-F238E27FC236}">
                <a16:creationId xmlns:a16="http://schemas.microsoft.com/office/drawing/2014/main" id="{A8F2889B-97BB-C2CD-7595-411D85E3EFD7}"/>
              </a:ext>
            </a:extLst>
          </p:cNvPr>
          <p:cNvPicPr>
            <a:picLocks noChangeAspect="1"/>
          </p:cNvPicPr>
          <p:nvPr userDrawn="1"/>
        </p:nvPicPr>
        <p:blipFill>
          <a:blip r:embed="rId3"/>
          <a:srcRect/>
          <a:stretch/>
        </p:blipFill>
        <p:spPr>
          <a:xfrm>
            <a:off x="128981" y="4458075"/>
            <a:ext cx="2377440" cy="2377440"/>
          </a:xfrm>
          <a:prstGeom prst="rect">
            <a:avLst/>
          </a:prstGeom>
        </p:spPr>
      </p:pic>
    </p:spTree>
    <p:extLst>
      <p:ext uri="{BB962C8B-B14F-4D97-AF65-F5344CB8AC3E}">
        <p14:creationId xmlns:p14="http://schemas.microsoft.com/office/powerpoint/2010/main" val="818321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68E90C-6CD4-A90C-56D9-13621D0152C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8525B2B-2513-FE36-A477-7C7F1500E23C}"/>
              </a:ext>
            </a:extLst>
          </p:cNvPr>
          <p:cNvSpPr>
            <a:spLocks noGrp="1"/>
          </p:cNvSpPr>
          <p:nvPr>
            <p:ph type="ctrTitle" hasCustomPrompt="1"/>
          </p:nvPr>
        </p:nvSpPr>
        <p:spPr>
          <a:xfrm>
            <a:off x="3358607" y="1595051"/>
            <a:ext cx="8227541" cy="1841443"/>
          </a:xfrm>
          <a:prstGeom prst="rect">
            <a:avLst/>
          </a:prstGeom>
        </p:spPr>
        <p:txBody>
          <a:bodyPr anchor="b">
            <a:normAutofit/>
          </a:bodyPr>
          <a:lstStyle>
            <a:lvl1pPr algn="ctr">
              <a:defRPr sz="6000">
                <a:solidFill>
                  <a:srgbClr val="000F3E"/>
                </a:solidFill>
              </a:defRPr>
            </a:lvl1pPr>
          </a:lstStyle>
          <a:p>
            <a:r>
              <a:rPr lang="en-US" dirty="0"/>
              <a:t>Click To Edit Master Title Style</a:t>
            </a:r>
          </a:p>
        </p:txBody>
      </p:sp>
      <p:sp>
        <p:nvSpPr>
          <p:cNvPr id="3" name="Subtitle 2">
            <a:extLst>
              <a:ext uri="{FF2B5EF4-FFF2-40B4-BE49-F238E27FC236}">
                <a16:creationId xmlns:a16="http://schemas.microsoft.com/office/drawing/2014/main" id="{07E4A83A-ED12-C6E9-1704-D1656C8451B7}"/>
              </a:ext>
            </a:extLst>
          </p:cNvPr>
          <p:cNvSpPr>
            <a:spLocks noGrp="1"/>
          </p:cNvSpPr>
          <p:nvPr>
            <p:ph type="subTitle" idx="1"/>
          </p:nvPr>
        </p:nvSpPr>
        <p:spPr>
          <a:xfrm>
            <a:off x="3358604" y="3617028"/>
            <a:ext cx="8227541" cy="1645920"/>
          </a:xfrm>
        </p:spPr>
        <p:txBody>
          <a:bodyPr/>
          <a:lstStyle>
            <a:lvl1pPr marL="0" indent="0" algn="ctr">
              <a:buNone/>
              <a:defRPr sz="2400">
                <a:solidFill>
                  <a:srgbClr val="000F3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a:extLst>
              <a:ext uri="{FF2B5EF4-FFF2-40B4-BE49-F238E27FC236}">
                <a16:creationId xmlns:a16="http://schemas.microsoft.com/office/drawing/2014/main" id="{4311FA0B-054D-0052-15F4-8DE7B0FEC715}"/>
              </a:ext>
            </a:extLst>
          </p:cNvPr>
          <p:cNvPicPr>
            <a:picLocks noChangeAspect="1"/>
          </p:cNvPicPr>
          <p:nvPr userDrawn="1"/>
        </p:nvPicPr>
        <p:blipFill>
          <a:blip r:embed="rId3"/>
          <a:srcRect/>
          <a:stretch/>
        </p:blipFill>
        <p:spPr>
          <a:xfrm>
            <a:off x="163287" y="5410200"/>
            <a:ext cx="1447800" cy="1447800"/>
          </a:xfrm>
          <a:prstGeom prst="rect">
            <a:avLst/>
          </a:prstGeom>
        </p:spPr>
      </p:pic>
    </p:spTree>
    <p:extLst>
      <p:ext uri="{BB962C8B-B14F-4D97-AF65-F5344CB8AC3E}">
        <p14:creationId xmlns:p14="http://schemas.microsoft.com/office/powerpoint/2010/main" val="1549481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descr="A blue and black background&#10;&#10;Description automatically generated">
            <a:extLst>
              <a:ext uri="{FF2B5EF4-FFF2-40B4-BE49-F238E27FC236}">
                <a16:creationId xmlns:a16="http://schemas.microsoft.com/office/drawing/2014/main" id="{23797169-C76F-7898-2E30-399BB8F0D3F9}"/>
              </a:ext>
            </a:extLst>
          </p:cNvPr>
          <p:cNvPicPr>
            <a:picLocks noChangeAspect="1"/>
          </p:cNvPicPr>
          <p:nvPr userDrawn="1"/>
        </p:nvPicPr>
        <p:blipFill rotWithShape="1">
          <a:blip r:embed="rId2"/>
          <a:srcRect l="13583" r="60990"/>
          <a:stretch/>
        </p:blipFill>
        <p:spPr>
          <a:xfrm>
            <a:off x="0" y="0"/>
            <a:ext cx="3100086" cy="6858000"/>
          </a:xfrm>
          <a:prstGeom prst="rect">
            <a:avLst/>
          </a:prstGeom>
        </p:spPr>
      </p:pic>
      <p:pic>
        <p:nvPicPr>
          <p:cNvPr id="10" name="Picture 9">
            <a:extLst>
              <a:ext uri="{FF2B5EF4-FFF2-40B4-BE49-F238E27FC236}">
                <a16:creationId xmlns:a16="http://schemas.microsoft.com/office/drawing/2014/main" id="{1EF65380-19CE-ACE7-6B8D-A57EA2E05883}"/>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2" name="Title 1">
            <a:extLst>
              <a:ext uri="{FF2B5EF4-FFF2-40B4-BE49-F238E27FC236}">
                <a16:creationId xmlns:a16="http://schemas.microsoft.com/office/drawing/2014/main" id="{28796938-5A6D-2CCA-DB7A-7F12B70336B7}"/>
              </a:ext>
            </a:extLst>
          </p:cNvPr>
          <p:cNvSpPr>
            <a:spLocks noGrp="1"/>
          </p:cNvSpPr>
          <p:nvPr>
            <p:ph type="title" hasCustomPrompt="1"/>
          </p:nvPr>
        </p:nvSpPr>
        <p:spPr>
          <a:xfrm>
            <a:off x="1853739" y="694905"/>
            <a:ext cx="9733656" cy="914400"/>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D06EC88-067F-CB23-26B0-0DF59DA344F9}"/>
              </a:ext>
            </a:extLst>
          </p:cNvPr>
          <p:cNvSpPr>
            <a:spLocks noGrp="1"/>
          </p:cNvSpPr>
          <p:nvPr>
            <p:ph idx="1"/>
          </p:nvPr>
        </p:nvSpPr>
        <p:spPr>
          <a:xfrm>
            <a:off x="1853739" y="1731363"/>
            <a:ext cx="9726161" cy="40637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94C201-27F7-ACBA-81BC-E8400DE5AFCA}"/>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5" name="Footer Placeholder 4">
            <a:extLst>
              <a:ext uri="{FF2B5EF4-FFF2-40B4-BE49-F238E27FC236}">
                <a16:creationId xmlns:a16="http://schemas.microsoft.com/office/drawing/2014/main" id="{3DBB9803-5B6E-17AE-BEA4-F24785AE3A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C81CBE-FB8D-DF6F-8183-7CFDED1240B2}"/>
              </a:ext>
            </a:extLst>
          </p:cNvPr>
          <p:cNvSpPr>
            <a:spLocks noGrp="1"/>
          </p:cNvSpPr>
          <p:nvPr>
            <p:ph type="sldNum" sz="quarter" idx="12"/>
          </p:nvPr>
        </p:nvSpPr>
        <p:spPr/>
        <p:txBody>
          <a:bodyPr/>
          <a:lstStyle/>
          <a:p>
            <a:fld id="{F3139184-86B0-0442-97BF-1F00A1A10E1F}" type="slidenum">
              <a:rPr lang="en-US" smtClean="0"/>
              <a:t>‹#›</a:t>
            </a:fld>
            <a:endParaRPr lang="en-US"/>
          </a:p>
        </p:txBody>
      </p:sp>
    </p:spTree>
    <p:extLst>
      <p:ext uri="{BB962C8B-B14F-4D97-AF65-F5344CB8AC3E}">
        <p14:creationId xmlns:p14="http://schemas.microsoft.com/office/powerpoint/2010/main" val="2302758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2" name="Picture 1" descr="A blue and black background&#10;&#10;Description automatically generated">
            <a:extLst>
              <a:ext uri="{FF2B5EF4-FFF2-40B4-BE49-F238E27FC236}">
                <a16:creationId xmlns:a16="http://schemas.microsoft.com/office/drawing/2014/main" id="{92B5A305-5847-BF37-DDB7-034AB8BD9F92}"/>
              </a:ext>
            </a:extLst>
          </p:cNvPr>
          <p:cNvPicPr>
            <a:picLocks noChangeAspect="1"/>
          </p:cNvPicPr>
          <p:nvPr userDrawn="1"/>
        </p:nvPicPr>
        <p:blipFill rotWithShape="1">
          <a:blip r:embed="rId2"/>
          <a:srcRect l="13583" r="60990"/>
          <a:stretch/>
        </p:blipFill>
        <p:spPr>
          <a:xfrm>
            <a:off x="0" y="0"/>
            <a:ext cx="3100086" cy="6858000"/>
          </a:xfrm>
          <a:prstGeom prst="rect">
            <a:avLst/>
          </a:prstGeom>
        </p:spPr>
      </p:pic>
      <p:pic>
        <p:nvPicPr>
          <p:cNvPr id="3" name="Picture 2">
            <a:extLst>
              <a:ext uri="{FF2B5EF4-FFF2-40B4-BE49-F238E27FC236}">
                <a16:creationId xmlns:a16="http://schemas.microsoft.com/office/drawing/2014/main" id="{8A15CFCD-8522-3A25-FC7D-2DD401727FB2}"/>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20" name="Title 1">
            <a:extLst>
              <a:ext uri="{FF2B5EF4-FFF2-40B4-BE49-F238E27FC236}">
                <a16:creationId xmlns:a16="http://schemas.microsoft.com/office/drawing/2014/main" id="{0A1946C0-3CF0-FFDB-751D-F43E08F9C0C9}"/>
              </a:ext>
            </a:extLst>
          </p:cNvPr>
          <p:cNvSpPr>
            <a:spLocks noGrp="1"/>
          </p:cNvSpPr>
          <p:nvPr>
            <p:ph type="title"/>
          </p:nvPr>
        </p:nvSpPr>
        <p:spPr>
          <a:xfrm>
            <a:off x="1853739" y="365125"/>
            <a:ext cx="9148011" cy="1077099"/>
          </a:xfrm>
          <a:prstGeom prst="rect">
            <a:avLst/>
          </a:prstGeom>
        </p:spPr>
        <p:txBody>
          <a:bodyPr>
            <a:normAutofit/>
          </a:bodyPr>
          <a:lstStyle>
            <a:lvl1pPr>
              <a:defRPr sz="4400">
                <a:solidFill>
                  <a:srgbClr val="003E7E"/>
                </a:solidFill>
              </a:defRPr>
            </a:lvl1pPr>
          </a:lstStyle>
          <a:p>
            <a:r>
              <a:rPr lang="en-US" dirty="0"/>
              <a:t>Click to edit Master title style</a:t>
            </a:r>
          </a:p>
        </p:txBody>
      </p:sp>
      <p:sp>
        <p:nvSpPr>
          <p:cNvPr id="22" name="Date Placeholder 3">
            <a:extLst>
              <a:ext uri="{FF2B5EF4-FFF2-40B4-BE49-F238E27FC236}">
                <a16:creationId xmlns:a16="http://schemas.microsoft.com/office/drawing/2014/main" id="{6ABEE2A7-256E-0C2A-C0BA-22CEB6E83465}"/>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23" name="Footer Placeholder 4">
            <a:extLst>
              <a:ext uri="{FF2B5EF4-FFF2-40B4-BE49-F238E27FC236}">
                <a16:creationId xmlns:a16="http://schemas.microsoft.com/office/drawing/2014/main" id="{9DE90F8C-3720-539F-4CEE-41732CDE7CD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29" name="Slide Number Placeholder 5">
            <a:extLst>
              <a:ext uri="{FF2B5EF4-FFF2-40B4-BE49-F238E27FC236}">
                <a16:creationId xmlns:a16="http://schemas.microsoft.com/office/drawing/2014/main" id="{8246EB15-5954-C43B-01F5-E56ED91AA3D9}"/>
              </a:ext>
            </a:extLst>
          </p:cNvPr>
          <p:cNvSpPr>
            <a:spLocks noGrp="1"/>
          </p:cNvSpPr>
          <p:nvPr>
            <p:ph type="sldNum" sz="quarter" idx="12"/>
          </p:nvPr>
        </p:nvSpPr>
        <p:spPr>
          <a:xfrm>
            <a:off x="8610600" y="6356350"/>
            <a:ext cx="2743200" cy="365125"/>
          </a:xfrm>
        </p:spPr>
        <p:txBody>
          <a:bodyPr/>
          <a:lstStyle/>
          <a:p>
            <a:fld id="{F3139184-86B0-0442-97BF-1F00A1A10E1F}" type="slidenum">
              <a:rPr lang="en-US" smtClean="0"/>
              <a:t>‹#›</a:t>
            </a:fld>
            <a:endParaRPr lang="en-US"/>
          </a:p>
        </p:txBody>
      </p:sp>
    </p:spTree>
    <p:extLst>
      <p:ext uri="{BB962C8B-B14F-4D97-AF65-F5344CB8AC3E}">
        <p14:creationId xmlns:p14="http://schemas.microsoft.com/office/powerpoint/2010/main" val="199643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DB2BBC7-FDD4-B59A-7F40-8EFD4ADF4235}"/>
              </a:ext>
            </a:extLst>
          </p:cNvPr>
          <p:cNvPicPr>
            <a:picLocks noChangeAspect="1"/>
          </p:cNvPicPr>
          <p:nvPr userDrawn="1"/>
        </p:nvPicPr>
        <p:blipFill rotWithShape="1">
          <a:blip r:embed="rId2"/>
          <a:srcRect l="13393" r="36607"/>
          <a:stretch/>
        </p:blipFill>
        <p:spPr>
          <a:xfrm>
            <a:off x="0" y="0"/>
            <a:ext cx="6096000" cy="6858000"/>
          </a:xfrm>
          <a:prstGeom prst="rect">
            <a:avLst/>
          </a:prstGeom>
        </p:spPr>
      </p:pic>
      <p:pic>
        <p:nvPicPr>
          <p:cNvPr id="11" name="Picture 10">
            <a:extLst>
              <a:ext uri="{FF2B5EF4-FFF2-40B4-BE49-F238E27FC236}">
                <a16:creationId xmlns:a16="http://schemas.microsoft.com/office/drawing/2014/main" id="{41F1F686-6DA3-6F02-6485-CB5DE27329F2}"/>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12" name="Picture Placeholder 11">
            <a:extLst>
              <a:ext uri="{FF2B5EF4-FFF2-40B4-BE49-F238E27FC236}">
                <a16:creationId xmlns:a16="http://schemas.microsoft.com/office/drawing/2014/main" id="{2D68CD42-F1E0-2E62-6E73-A41749999ACB}"/>
              </a:ext>
            </a:extLst>
          </p:cNvPr>
          <p:cNvSpPr>
            <a:spLocks noGrp="1"/>
          </p:cNvSpPr>
          <p:nvPr>
            <p:ph type="pic" sz="quarter" idx="13"/>
          </p:nvPr>
        </p:nvSpPr>
        <p:spPr>
          <a:xfrm>
            <a:off x="6095999" y="0"/>
            <a:ext cx="6096001" cy="6858000"/>
          </a:xfrm>
        </p:spPr>
        <p:txBody>
          <a:bodyPr/>
          <a:lstStyle/>
          <a:p>
            <a:endParaRPr lang="en-US"/>
          </a:p>
        </p:txBody>
      </p:sp>
      <p:sp>
        <p:nvSpPr>
          <p:cNvPr id="4" name="Date Placeholder 3">
            <a:extLst>
              <a:ext uri="{FF2B5EF4-FFF2-40B4-BE49-F238E27FC236}">
                <a16:creationId xmlns:a16="http://schemas.microsoft.com/office/drawing/2014/main" id="{2194C201-27F7-ACBA-81BC-E8400DE5AFCA}"/>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5" name="Footer Placeholder 4">
            <a:extLst>
              <a:ext uri="{FF2B5EF4-FFF2-40B4-BE49-F238E27FC236}">
                <a16:creationId xmlns:a16="http://schemas.microsoft.com/office/drawing/2014/main" id="{3DBB9803-5B6E-17AE-BEA4-F24785AE3A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C81CBE-FB8D-DF6F-8183-7CFDED1240B2}"/>
              </a:ext>
            </a:extLst>
          </p:cNvPr>
          <p:cNvSpPr>
            <a:spLocks noGrp="1"/>
          </p:cNvSpPr>
          <p:nvPr>
            <p:ph type="sldNum" sz="quarter" idx="12"/>
          </p:nvPr>
        </p:nvSpPr>
        <p:spPr/>
        <p:txBody>
          <a:bodyPr/>
          <a:lstStyle/>
          <a:p>
            <a:fld id="{F3139184-86B0-0442-97BF-1F00A1A10E1F}" type="slidenum">
              <a:rPr lang="en-US" smtClean="0"/>
              <a:t>‹#›</a:t>
            </a:fld>
            <a:endParaRPr lang="en-US"/>
          </a:p>
        </p:txBody>
      </p:sp>
      <p:sp>
        <p:nvSpPr>
          <p:cNvPr id="7" name="Title 1">
            <a:extLst>
              <a:ext uri="{FF2B5EF4-FFF2-40B4-BE49-F238E27FC236}">
                <a16:creationId xmlns:a16="http://schemas.microsoft.com/office/drawing/2014/main" id="{E0786474-E478-B2F5-8B58-E0B515B273A9}"/>
              </a:ext>
            </a:extLst>
          </p:cNvPr>
          <p:cNvSpPr>
            <a:spLocks noGrp="1"/>
          </p:cNvSpPr>
          <p:nvPr>
            <p:ph type="title" hasCustomPrompt="1"/>
          </p:nvPr>
        </p:nvSpPr>
        <p:spPr>
          <a:xfrm>
            <a:off x="1853739" y="365125"/>
            <a:ext cx="3621372" cy="5042253"/>
          </a:xfrm>
          <a:prstGeom prst="rect">
            <a:avLst/>
          </a:prstGeom>
        </p:spPr>
        <p:txBody>
          <a:bodyPr>
            <a:normAutofit/>
          </a:bodyPr>
          <a:lstStyle>
            <a:lvl1pPr>
              <a:defRPr sz="4000">
                <a:solidFill>
                  <a:srgbClr val="000F3E"/>
                </a:solidFill>
              </a:defRPr>
            </a:lvl1pPr>
          </a:lstStyle>
          <a:p>
            <a:r>
              <a:rPr lang="en-US" dirty="0"/>
              <a:t>Click to Edit Master Title Style            </a:t>
            </a:r>
          </a:p>
        </p:txBody>
      </p:sp>
    </p:spTree>
    <p:extLst>
      <p:ext uri="{BB962C8B-B14F-4D97-AF65-F5344CB8AC3E}">
        <p14:creationId xmlns:p14="http://schemas.microsoft.com/office/powerpoint/2010/main" val="3710468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DD5161-9640-0B4A-E281-DA5CB27853B1}"/>
              </a:ext>
            </a:extLst>
          </p:cNvPr>
          <p:cNvPicPr>
            <a:picLocks noChangeAspect="1"/>
          </p:cNvPicPr>
          <p:nvPr userDrawn="1"/>
        </p:nvPicPr>
        <p:blipFill rotWithShape="1">
          <a:blip r:embed="rId2"/>
          <a:srcRect l="13393" r="36607"/>
          <a:stretch/>
        </p:blipFill>
        <p:spPr>
          <a:xfrm>
            <a:off x="0" y="0"/>
            <a:ext cx="6096000" cy="6858000"/>
          </a:xfrm>
          <a:prstGeom prst="rect">
            <a:avLst/>
          </a:prstGeom>
        </p:spPr>
      </p:pic>
      <p:pic>
        <p:nvPicPr>
          <p:cNvPr id="3" name="Picture 2">
            <a:extLst>
              <a:ext uri="{FF2B5EF4-FFF2-40B4-BE49-F238E27FC236}">
                <a16:creationId xmlns:a16="http://schemas.microsoft.com/office/drawing/2014/main" id="{8F01828A-5B39-7253-6104-5B5369E048FE}"/>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4" name="Date Placeholder 3">
            <a:extLst>
              <a:ext uri="{FF2B5EF4-FFF2-40B4-BE49-F238E27FC236}">
                <a16:creationId xmlns:a16="http://schemas.microsoft.com/office/drawing/2014/main" id="{2194C201-27F7-ACBA-81BC-E8400DE5AFCA}"/>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5" name="Footer Placeholder 4">
            <a:extLst>
              <a:ext uri="{FF2B5EF4-FFF2-40B4-BE49-F238E27FC236}">
                <a16:creationId xmlns:a16="http://schemas.microsoft.com/office/drawing/2014/main" id="{3DBB9803-5B6E-17AE-BEA4-F24785AE3A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C81CBE-FB8D-DF6F-8183-7CFDED1240B2}"/>
              </a:ext>
            </a:extLst>
          </p:cNvPr>
          <p:cNvSpPr>
            <a:spLocks noGrp="1"/>
          </p:cNvSpPr>
          <p:nvPr>
            <p:ph type="sldNum" sz="quarter" idx="12"/>
          </p:nvPr>
        </p:nvSpPr>
        <p:spPr/>
        <p:txBody>
          <a:bodyPr/>
          <a:lstStyle/>
          <a:p>
            <a:fld id="{F3139184-86B0-0442-97BF-1F00A1A10E1F}" type="slidenum">
              <a:rPr lang="en-US" smtClean="0"/>
              <a:t>‹#›</a:t>
            </a:fld>
            <a:endParaRPr lang="en-US"/>
          </a:p>
        </p:txBody>
      </p:sp>
      <p:sp>
        <p:nvSpPr>
          <p:cNvPr id="7" name="Content Placeholder 2">
            <a:extLst>
              <a:ext uri="{FF2B5EF4-FFF2-40B4-BE49-F238E27FC236}">
                <a16:creationId xmlns:a16="http://schemas.microsoft.com/office/drawing/2014/main" id="{9A7A13AC-1609-350E-DE4B-E361CB7C09CD}"/>
              </a:ext>
            </a:extLst>
          </p:cNvPr>
          <p:cNvSpPr>
            <a:spLocks noGrp="1"/>
          </p:cNvSpPr>
          <p:nvPr>
            <p:ph idx="1"/>
          </p:nvPr>
        </p:nvSpPr>
        <p:spPr>
          <a:xfrm>
            <a:off x="6458010" y="699987"/>
            <a:ext cx="5120640" cy="5445980"/>
          </a:xfrm>
        </p:spPr>
        <p:txBody>
          <a:bodyPr/>
          <a:lstStyle>
            <a:lvl1pPr>
              <a:defRPr>
                <a:solidFill>
                  <a:srgbClr val="000F3E"/>
                </a:solidFill>
              </a:defRPr>
            </a:lvl1pPr>
            <a:lvl2pPr>
              <a:defRPr>
                <a:solidFill>
                  <a:srgbClr val="000F3E"/>
                </a:solidFill>
              </a:defRPr>
            </a:lvl2pPr>
            <a:lvl3pPr>
              <a:defRPr>
                <a:solidFill>
                  <a:srgbClr val="000F3E"/>
                </a:solidFill>
              </a:defRPr>
            </a:lvl3pPr>
            <a:lvl4pPr>
              <a:defRPr>
                <a:solidFill>
                  <a:srgbClr val="000F3E"/>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12810C9C-0050-B251-E9B7-A65DA2A532AF}"/>
              </a:ext>
            </a:extLst>
          </p:cNvPr>
          <p:cNvSpPr>
            <a:spLocks noGrp="1"/>
          </p:cNvSpPr>
          <p:nvPr>
            <p:ph type="title" hasCustomPrompt="1"/>
          </p:nvPr>
        </p:nvSpPr>
        <p:spPr>
          <a:xfrm>
            <a:off x="1853739" y="365125"/>
            <a:ext cx="3621372" cy="5042253"/>
          </a:xfrm>
          <a:prstGeom prst="rect">
            <a:avLst/>
          </a:prstGeom>
        </p:spPr>
        <p:txBody>
          <a:bodyPr>
            <a:normAutofit/>
          </a:bodyPr>
          <a:lstStyle>
            <a:lvl1pPr>
              <a:defRPr sz="4000">
                <a:solidFill>
                  <a:srgbClr val="000F3E"/>
                </a:solidFill>
              </a:defRPr>
            </a:lvl1pPr>
          </a:lstStyle>
          <a:p>
            <a:r>
              <a:rPr lang="en-US" dirty="0"/>
              <a:t>Click to Edit Master Title Style            </a:t>
            </a:r>
          </a:p>
        </p:txBody>
      </p:sp>
    </p:spTree>
    <p:extLst>
      <p:ext uri="{BB962C8B-B14F-4D97-AF65-F5344CB8AC3E}">
        <p14:creationId xmlns:p14="http://schemas.microsoft.com/office/powerpoint/2010/main" val="762259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pic>
        <p:nvPicPr>
          <p:cNvPr id="14" name="Picture 13" descr="A blue and black background&#10;&#10;Description automatically generated">
            <a:extLst>
              <a:ext uri="{FF2B5EF4-FFF2-40B4-BE49-F238E27FC236}">
                <a16:creationId xmlns:a16="http://schemas.microsoft.com/office/drawing/2014/main" id="{EAC03A2A-54B3-FE07-B1B9-8BE899B2A88B}"/>
              </a:ext>
            </a:extLst>
          </p:cNvPr>
          <p:cNvPicPr>
            <a:picLocks noChangeAspect="1"/>
          </p:cNvPicPr>
          <p:nvPr userDrawn="1"/>
        </p:nvPicPr>
        <p:blipFill rotWithShape="1">
          <a:blip r:embed="rId2"/>
          <a:srcRect l="13583" r="60990"/>
          <a:stretch/>
        </p:blipFill>
        <p:spPr>
          <a:xfrm>
            <a:off x="0" y="0"/>
            <a:ext cx="3100086" cy="6858000"/>
          </a:xfrm>
          <a:prstGeom prst="rect">
            <a:avLst/>
          </a:prstGeom>
        </p:spPr>
      </p:pic>
      <p:pic>
        <p:nvPicPr>
          <p:cNvPr id="15" name="Picture 14">
            <a:extLst>
              <a:ext uri="{FF2B5EF4-FFF2-40B4-BE49-F238E27FC236}">
                <a16:creationId xmlns:a16="http://schemas.microsoft.com/office/drawing/2014/main" id="{3A10C024-201D-3727-4F3A-36E3F068EDE8}"/>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2" name="Title 1">
            <a:extLst>
              <a:ext uri="{FF2B5EF4-FFF2-40B4-BE49-F238E27FC236}">
                <a16:creationId xmlns:a16="http://schemas.microsoft.com/office/drawing/2014/main" id="{E3BF301E-F204-B8FC-9863-E0D386B254D1}"/>
              </a:ext>
            </a:extLst>
          </p:cNvPr>
          <p:cNvSpPr>
            <a:spLocks noGrp="1"/>
          </p:cNvSpPr>
          <p:nvPr>
            <p:ph type="title" hasCustomPrompt="1"/>
          </p:nvPr>
        </p:nvSpPr>
        <p:spPr>
          <a:xfrm>
            <a:off x="1853738" y="694905"/>
            <a:ext cx="9733658" cy="914400"/>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A443429-35BF-61AF-A620-7344DFE2FBED}"/>
              </a:ext>
            </a:extLst>
          </p:cNvPr>
          <p:cNvSpPr>
            <a:spLocks noGrp="1"/>
          </p:cNvSpPr>
          <p:nvPr>
            <p:ph sz="half" idx="1"/>
          </p:nvPr>
        </p:nvSpPr>
        <p:spPr>
          <a:xfrm>
            <a:off x="1853738" y="1788150"/>
            <a:ext cx="4432593" cy="41265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383EAD0-C58D-ADC9-781F-0550BE391BAB}"/>
              </a:ext>
            </a:extLst>
          </p:cNvPr>
          <p:cNvSpPr>
            <a:spLocks noGrp="1"/>
          </p:cNvSpPr>
          <p:nvPr>
            <p:ph sz="half" idx="2"/>
          </p:nvPr>
        </p:nvSpPr>
        <p:spPr>
          <a:xfrm>
            <a:off x="6822910" y="1788150"/>
            <a:ext cx="4754880" cy="41265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CE0EAC7-764E-6FD3-9816-F2E89EC652B3}"/>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6" name="Footer Placeholder 5">
            <a:extLst>
              <a:ext uri="{FF2B5EF4-FFF2-40B4-BE49-F238E27FC236}">
                <a16:creationId xmlns:a16="http://schemas.microsoft.com/office/drawing/2014/main" id="{BD039222-845E-967A-54A2-526A831E77C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CE150B-F029-125F-5A26-8EF4596F8E99}"/>
              </a:ext>
            </a:extLst>
          </p:cNvPr>
          <p:cNvSpPr>
            <a:spLocks noGrp="1"/>
          </p:cNvSpPr>
          <p:nvPr>
            <p:ph type="sldNum" sz="quarter" idx="12"/>
          </p:nvPr>
        </p:nvSpPr>
        <p:spPr/>
        <p:txBody>
          <a:bodyPr/>
          <a:lstStyle/>
          <a:p>
            <a:fld id="{F3139184-86B0-0442-97BF-1F00A1A10E1F}" type="slidenum">
              <a:rPr lang="en-US" smtClean="0"/>
              <a:t>‹#›</a:t>
            </a:fld>
            <a:endParaRPr lang="en-US"/>
          </a:p>
        </p:txBody>
      </p:sp>
      <p:cxnSp>
        <p:nvCxnSpPr>
          <p:cNvPr id="10" name="Straight Connector 9">
            <a:extLst>
              <a:ext uri="{FF2B5EF4-FFF2-40B4-BE49-F238E27FC236}">
                <a16:creationId xmlns:a16="http://schemas.microsoft.com/office/drawing/2014/main" id="{CE7DA706-9BE6-ED24-6C7B-492CBC594A32}"/>
              </a:ext>
            </a:extLst>
          </p:cNvPr>
          <p:cNvCxnSpPr>
            <a:cxnSpLocks/>
          </p:cNvCxnSpPr>
          <p:nvPr userDrawn="1"/>
        </p:nvCxnSpPr>
        <p:spPr>
          <a:xfrm>
            <a:off x="6558988" y="1788150"/>
            <a:ext cx="0" cy="4126513"/>
          </a:xfrm>
          <a:prstGeom prst="line">
            <a:avLst/>
          </a:prstGeom>
          <a:ln w="15875">
            <a:solidFill>
              <a:srgbClr val="169F9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8545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descr="A blue and black background&#10;&#10;Description automatically generated">
            <a:extLst>
              <a:ext uri="{FF2B5EF4-FFF2-40B4-BE49-F238E27FC236}">
                <a16:creationId xmlns:a16="http://schemas.microsoft.com/office/drawing/2014/main" id="{EC6151F1-BC4F-A419-35F8-9E33090BBD60}"/>
              </a:ext>
            </a:extLst>
          </p:cNvPr>
          <p:cNvPicPr>
            <a:picLocks noChangeAspect="1"/>
          </p:cNvPicPr>
          <p:nvPr userDrawn="1"/>
        </p:nvPicPr>
        <p:blipFill rotWithShape="1">
          <a:blip r:embed="rId2"/>
          <a:srcRect l="13583" r="60990"/>
          <a:stretch/>
        </p:blipFill>
        <p:spPr>
          <a:xfrm>
            <a:off x="0" y="0"/>
            <a:ext cx="3100086" cy="6858000"/>
          </a:xfrm>
          <a:prstGeom prst="rect">
            <a:avLst/>
          </a:prstGeom>
        </p:spPr>
      </p:pic>
      <p:pic>
        <p:nvPicPr>
          <p:cNvPr id="5" name="Picture 4">
            <a:extLst>
              <a:ext uri="{FF2B5EF4-FFF2-40B4-BE49-F238E27FC236}">
                <a16:creationId xmlns:a16="http://schemas.microsoft.com/office/drawing/2014/main" id="{8AFCCC36-F177-0ABA-4158-27B642B342B3}"/>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11" name="Title 10">
            <a:extLst>
              <a:ext uri="{FF2B5EF4-FFF2-40B4-BE49-F238E27FC236}">
                <a16:creationId xmlns:a16="http://schemas.microsoft.com/office/drawing/2014/main" id="{997C7678-65F8-659A-CBE8-66824541B744}"/>
              </a:ext>
            </a:extLst>
          </p:cNvPr>
          <p:cNvSpPr>
            <a:spLocks noGrp="1"/>
          </p:cNvSpPr>
          <p:nvPr>
            <p:ph type="title"/>
          </p:nvPr>
        </p:nvSpPr>
        <p:spPr>
          <a:xfrm>
            <a:off x="1849569" y="694908"/>
            <a:ext cx="9736575" cy="914400"/>
          </a:xfrm>
          <a:prstGeom prst="rect">
            <a:avLst/>
          </a:prstGeom>
        </p:spPr>
        <p:txBody>
          <a:bodyPr/>
          <a:lstStyle/>
          <a:p>
            <a:r>
              <a:rPr lang="en-US" dirty="0"/>
              <a:t>Click to edit Master title style</a:t>
            </a:r>
          </a:p>
        </p:txBody>
      </p:sp>
      <p:sp>
        <p:nvSpPr>
          <p:cNvPr id="12" name="Date Placeholder 11">
            <a:extLst>
              <a:ext uri="{FF2B5EF4-FFF2-40B4-BE49-F238E27FC236}">
                <a16:creationId xmlns:a16="http://schemas.microsoft.com/office/drawing/2014/main" id="{8B287D44-E640-24CB-9C26-2E67CE5046D5}"/>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13" name="Footer Placeholder 12">
            <a:extLst>
              <a:ext uri="{FF2B5EF4-FFF2-40B4-BE49-F238E27FC236}">
                <a16:creationId xmlns:a16="http://schemas.microsoft.com/office/drawing/2014/main" id="{C2926DE1-6A52-18B1-F132-45FDAE9A339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A5B2B2D4-D432-4C25-2774-03CBF60BC591}"/>
              </a:ext>
            </a:extLst>
          </p:cNvPr>
          <p:cNvSpPr>
            <a:spLocks noGrp="1"/>
          </p:cNvSpPr>
          <p:nvPr>
            <p:ph type="sldNum" sz="quarter" idx="12"/>
          </p:nvPr>
        </p:nvSpPr>
        <p:spPr/>
        <p:txBody>
          <a:bodyPr/>
          <a:lstStyle/>
          <a:p>
            <a:fld id="{F3139184-86B0-0442-97BF-1F00A1A10E1F}" type="slidenum">
              <a:rPr lang="en-US" smtClean="0"/>
              <a:t>‹#›</a:t>
            </a:fld>
            <a:endParaRPr lang="en-US"/>
          </a:p>
        </p:txBody>
      </p:sp>
      <p:sp>
        <p:nvSpPr>
          <p:cNvPr id="16" name="Chart Placeholder 15">
            <a:extLst>
              <a:ext uri="{FF2B5EF4-FFF2-40B4-BE49-F238E27FC236}">
                <a16:creationId xmlns:a16="http://schemas.microsoft.com/office/drawing/2014/main" id="{DB6DF9FE-E772-E0ED-D0D4-74C69797AE88}"/>
              </a:ext>
            </a:extLst>
          </p:cNvPr>
          <p:cNvSpPr>
            <a:spLocks noGrp="1"/>
          </p:cNvSpPr>
          <p:nvPr>
            <p:ph type="chart" sz="quarter" idx="13"/>
          </p:nvPr>
        </p:nvSpPr>
        <p:spPr>
          <a:xfrm>
            <a:off x="1853739" y="1787188"/>
            <a:ext cx="9736574" cy="4150625"/>
          </a:xfrm>
        </p:spPr>
        <p:txBody>
          <a:bodyPr/>
          <a:lstStyle/>
          <a:p>
            <a:endParaRPr lang="en-US"/>
          </a:p>
        </p:txBody>
      </p:sp>
    </p:spTree>
    <p:extLst>
      <p:ext uri="{BB962C8B-B14F-4D97-AF65-F5344CB8AC3E}">
        <p14:creationId xmlns:p14="http://schemas.microsoft.com/office/powerpoint/2010/main" val="2379876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11" name="Picture 10" descr="A blue and black background&#10;&#10;Description automatically generated">
            <a:extLst>
              <a:ext uri="{FF2B5EF4-FFF2-40B4-BE49-F238E27FC236}">
                <a16:creationId xmlns:a16="http://schemas.microsoft.com/office/drawing/2014/main" id="{8A1B8A45-5187-57F9-FCB2-DCC01C4AD441}"/>
              </a:ext>
            </a:extLst>
          </p:cNvPr>
          <p:cNvPicPr>
            <a:picLocks noChangeAspect="1"/>
          </p:cNvPicPr>
          <p:nvPr userDrawn="1"/>
        </p:nvPicPr>
        <p:blipFill rotWithShape="1">
          <a:blip r:embed="rId2"/>
          <a:srcRect l="13583" r="60990"/>
          <a:stretch/>
        </p:blipFill>
        <p:spPr>
          <a:xfrm>
            <a:off x="0" y="0"/>
            <a:ext cx="3100086" cy="6858000"/>
          </a:xfrm>
          <a:prstGeom prst="rect">
            <a:avLst/>
          </a:prstGeom>
        </p:spPr>
      </p:pic>
      <p:pic>
        <p:nvPicPr>
          <p:cNvPr id="12" name="Picture 11">
            <a:extLst>
              <a:ext uri="{FF2B5EF4-FFF2-40B4-BE49-F238E27FC236}">
                <a16:creationId xmlns:a16="http://schemas.microsoft.com/office/drawing/2014/main" id="{F72682C5-C781-BF32-1413-46370F29C256}"/>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2" name="Title 1">
            <a:extLst>
              <a:ext uri="{FF2B5EF4-FFF2-40B4-BE49-F238E27FC236}">
                <a16:creationId xmlns:a16="http://schemas.microsoft.com/office/drawing/2014/main" id="{AE29AA2E-3516-E31D-D239-6A54061FC60A}"/>
              </a:ext>
            </a:extLst>
          </p:cNvPr>
          <p:cNvSpPr>
            <a:spLocks noGrp="1"/>
          </p:cNvSpPr>
          <p:nvPr>
            <p:ph type="title"/>
          </p:nvPr>
        </p:nvSpPr>
        <p:spPr>
          <a:xfrm>
            <a:off x="1853739" y="697040"/>
            <a:ext cx="4114800" cy="1004438"/>
          </a:xfrm>
          <a:prstGeom prst="rect">
            <a:avLst/>
          </a:prstGeom>
        </p:spPr>
        <p:txBody>
          <a:bodyPr anchor="b">
            <a:no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4D9FF02-1F7D-C32A-1D21-0EC41686D32A}"/>
              </a:ext>
            </a:extLst>
          </p:cNvPr>
          <p:cNvSpPr>
            <a:spLocks noGrp="1"/>
          </p:cNvSpPr>
          <p:nvPr>
            <p:ph idx="1"/>
          </p:nvPr>
        </p:nvSpPr>
        <p:spPr>
          <a:xfrm>
            <a:off x="6223462" y="697040"/>
            <a:ext cx="5355187" cy="512502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6E11D97-49DD-F43F-34D7-8E07F5363222}"/>
              </a:ext>
            </a:extLst>
          </p:cNvPr>
          <p:cNvSpPr>
            <a:spLocks noGrp="1"/>
          </p:cNvSpPr>
          <p:nvPr>
            <p:ph type="body" sz="half" idx="2"/>
          </p:nvPr>
        </p:nvSpPr>
        <p:spPr>
          <a:xfrm>
            <a:off x="1853739" y="1979271"/>
            <a:ext cx="4114800" cy="38427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F72C9C3-5F0E-25D0-3559-4DDAA997235A}"/>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6" name="Footer Placeholder 5">
            <a:extLst>
              <a:ext uri="{FF2B5EF4-FFF2-40B4-BE49-F238E27FC236}">
                <a16:creationId xmlns:a16="http://schemas.microsoft.com/office/drawing/2014/main" id="{4C4F3B8B-4154-6A2A-D8F8-CC3FD677FF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CEB735D-B1F6-200E-BC5F-8EDD7C090096}"/>
              </a:ext>
            </a:extLst>
          </p:cNvPr>
          <p:cNvSpPr>
            <a:spLocks noGrp="1"/>
          </p:cNvSpPr>
          <p:nvPr>
            <p:ph type="sldNum" sz="quarter" idx="12"/>
          </p:nvPr>
        </p:nvSpPr>
        <p:spPr/>
        <p:txBody>
          <a:bodyPr/>
          <a:lstStyle/>
          <a:p>
            <a:fld id="{F3139184-86B0-0442-97BF-1F00A1A10E1F}" type="slidenum">
              <a:rPr lang="en-US" smtClean="0"/>
              <a:t>‹#›</a:t>
            </a:fld>
            <a:endParaRPr lang="en-US"/>
          </a:p>
        </p:txBody>
      </p:sp>
      <p:cxnSp>
        <p:nvCxnSpPr>
          <p:cNvPr id="9" name="Straight Connector 8">
            <a:extLst>
              <a:ext uri="{FF2B5EF4-FFF2-40B4-BE49-F238E27FC236}">
                <a16:creationId xmlns:a16="http://schemas.microsoft.com/office/drawing/2014/main" id="{B5C32E31-307B-88E9-6105-28BFDB7C78A5}"/>
              </a:ext>
            </a:extLst>
          </p:cNvPr>
          <p:cNvCxnSpPr>
            <a:cxnSpLocks/>
          </p:cNvCxnSpPr>
          <p:nvPr userDrawn="1"/>
        </p:nvCxnSpPr>
        <p:spPr>
          <a:xfrm>
            <a:off x="6096000" y="697040"/>
            <a:ext cx="0" cy="5206049"/>
          </a:xfrm>
          <a:prstGeom prst="line">
            <a:avLst/>
          </a:prstGeom>
          <a:ln w="15875">
            <a:solidFill>
              <a:srgbClr val="169F9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713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A blue and black background&#10;&#10;Description automatically generated">
            <a:extLst>
              <a:ext uri="{FF2B5EF4-FFF2-40B4-BE49-F238E27FC236}">
                <a16:creationId xmlns:a16="http://schemas.microsoft.com/office/drawing/2014/main" id="{4F5D055B-3724-02D4-4C15-B028FD0B218C}"/>
              </a:ext>
            </a:extLst>
          </p:cNvPr>
          <p:cNvPicPr>
            <a:picLocks noChangeAspect="1"/>
          </p:cNvPicPr>
          <p:nvPr userDrawn="1"/>
        </p:nvPicPr>
        <p:blipFill rotWithShape="1">
          <a:blip r:embed="rId2"/>
          <a:srcRect l="13583" r="60990"/>
          <a:stretch/>
        </p:blipFill>
        <p:spPr>
          <a:xfrm>
            <a:off x="0" y="0"/>
            <a:ext cx="3100086" cy="6858000"/>
          </a:xfrm>
          <a:prstGeom prst="rect">
            <a:avLst/>
          </a:prstGeom>
        </p:spPr>
      </p:pic>
      <p:pic>
        <p:nvPicPr>
          <p:cNvPr id="13" name="Picture 12">
            <a:extLst>
              <a:ext uri="{FF2B5EF4-FFF2-40B4-BE49-F238E27FC236}">
                <a16:creationId xmlns:a16="http://schemas.microsoft.com/office/drawing/2014/main" id="{D481F4AA-ED2C-B203-DAC6-925AAFC236E9}"/>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2" name="Title 1">
            <a:extLst>
              <a:ext uri="{FF2B5EF4-FFF2-40B4-BE49-F238E27FC236}">
                <a16:creationId xmlns:a16="http://schemas.microsoft.com/office/drawing/2014/main" id="{96632708-6BB8-7B1E-D0AB-0CF9BE333A50}"/>
              </a:ext>
            </a:extLst>
          </p:cNvPr>
          <p:cNvSpPr>
            <a:spLocks noGrp="1"/>
          </p:cNvSpPr>
          <p:nvPr>
            <p:ph type="title"/>
          </p:nvPr>
        </p:nvSpPr>
        <p:spPr>
          <a:xfrm>
            <a:off x="1853739" y="693295"/>
            <a:ext cx="4114800" cy="1371600"/>
          </a:xfrm>
          <a:prstGeom prst="rect">
            <a:avLst/>
          </a:prstGeo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2675764C-ADAD-C280-87AE-DAE4423A8A73}"/>
              </a:ext>
            </a:extLst>
          </p:cNvPr>
          <p:cNvSpPr>
            <a:spLocks noGrp="1"/>
          </p:cNvSpPr>
          <p:nvPr>
            <p:ph type="pic" idx="1"/>
          </p:nvPr>
        </p:nvSpPr>
        <p:spPr>
          <a:xfrm>
            <a:off x="6223462" y="693295"/>
            <a:ext cx="5355187" cy="510562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FD4160-D60F-3595-7AE1-9097E0C2FC94}"/>
              </a:ext>
            </a:extLst>
          </p:cNvPr>
          <p:cNvSpPr>
            <a:spLocks noGrp="1"/>
          </p:cNvSpPr>
          <p:nvPr>
            <p:ph type="body" sz="half" idx="2"/>
          </p:nvPr>
        </p:nvSpPr>
        <p:spPr>
          <a:xfrm>
            <a:off x="1853739" y="2339215"/>
            <a:ext cx="4114800" cy="34597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D545BEF-B7C4-5F03-9D36-ECD56F0B1D29}"/>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6" name="Footer Placeholder 5">
            <a:extLst>
              <a:ext uri="{FF2B5EF4-FFF2-40B4-BE49-F238E27FC236}">
                <a16:creationId xmlns:a16="http://schemas.microsoft.com/office/drawing/2014/main" id="{2E4C6B08-D966-2F43-3B4E-AAB685EEB4C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9541B06-073A-1E2D-CE22-01BBB23F6F56}"/>
              </a:ext>
            </a:extLst>
          </p:cNvPr>
          <p:cNvSpPr>
            <a:spLocks noGrp="1"/>
          </p:cNvSpPr>
          <p:nvPr>
            <p:ph type="sldNum" sz="quarter" idx="12"/>
          </p:nvPr>
        </p:nvSpPr>
        <p:spPr/>
        <p:txBody>
          <a:bodyPr/>
          <a:lstStyle/>
          <a:p>
            <a:fld id="{F3139184-86B0-0442-97BF-1F00A1A10E1F}" type="slidenum">
              <a:rPr lang="en-US" smtClean="0"/>
              <a:t>‹#›</a:t>
            </a:fld>
            <a:endParaRPr lang="en-US"/>
          </a:p>
        </p:txBody>
      </p:sp>
    </p:spTree>
    <p:extLst>
      <p:ext uri="{BB962C8B-B14F-4D97-AF65-F5344CB8AC3E}">
        <p14:creationId xmlns:p14="http://schemas.microsoft.com/office/powerpoint/2010/main" val="2337850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8" name="Picture 7" descr="A blue and black background&#10;&#10;Description automatically generated">
            <a:extLst>
              <a:ext uri="{FF2B5EF4-FFF2-40B4-BE49-F238E27FC236}">
                <a16:creationId xmlns:a16="http://schemas.microsoft.com/office/drawing/2014/main" id="{A17E9091-4877-66E4-98A3-4B6C1ECA8BB8}"/>
              </a:ext>
            </a:extLst>
          </p:cNvPr>
          <p:cNvPicPr>
            <a:picLocks noChangeAspect="1"/>
          </p:cNvPicPr>
          <p:nvPr userDrawn="1"/>
        </p:nvPicPr>
        <p:blipFill rotWithShape="1">
          <a:blip r:embed="rId2"/>
          <a:srcRect l="13583" r="60990"/>
          <a:stretch/>
        </p:blipFill>
        <p:spPr>
          <a:xfrm>
            <a:off x="0" y="0"/>
            <a:ext cx="3100086" cy="6858000"/>
          </a:xfrm>
          <a:prstGeom prst="rect">
            <a:avLst/>
          </a:prstGeom>
        </p:spPr>
      </p:pic>
      <p:pic>
        <p:nvPicPr>
          <p:cNvPr id="10" name="Picture 9">
            <a:extLst>
              <a:ext uri="{FF2B5EF4-FFF2-40B4-BE49-F238E27FC236}">
                <a16:creationId xmlns:a16="http://schemas.microsoft.com/office/drawing/2014/main" id="{F7BED049-FCC8-7B80-BB8A-2CDBDC472BEC}"/>
              </a:ext>
            </a:extLst>
          </p:cNvPr>
          <p:cNvPicPr>
            <a:picLocks noChangeAspect="1"/>
          </p:cNvPicPr>
          <p:nvPr userDrawn="1"/>
        </p:nvPicPr>
        <p:blipFill>
          <a:blip r:embed="rId3"/>
          <a:srcRect/>
          <a:stretch/>
        </p:blipFill>
        <p:spPr>
          <a:xfrm>
            <a:off x="163287" y="5410200"/>
            <a:ext cx="1447800" cy="1447800"/>
          </a:xfrm>
          <a:prstGeom prst="rect">
            <a:avLst/>
          </a:prstGeom>
        </p:spPr>
      </p:pic>
      <p:sp>
        <p:nvSpPr>
          <p:cNvPr id="3" name="Date Placeholder 2">
            <a:extLst>
              <a:ext uri="{FF2B5EF4-FFF2-40B4-BE49-F238E27FC236}">
                <a16:creationId xmlns:a16="http://schemas.microsoft.com/office/drawing/2014/main" id="{A579F779-B84F-24E1-2364-E3956EFADE63}"/>
              </a:ext>
            </a:extLst>
          </p:cNvPr>
          <p:cNvSpPr>
            <a:spLocks noGrp="1"/>
          </p:cNvSpPr>
          <p:nvPr>
            <p:ph type="dt" sz="half" idx="10"/>
          </p:nvPr>
        </p:nvSpPr>
        <p:spPr>
          <a:xfrm>
            <a:off x="1853739" y="6356350"/>
            <a:ext cx="1727662" cy="365125"/>
          </a:xfrm>
          <a:prstGeom prst="rect">
            <a:avLst/>
          </a:prstGeom>
        </p:spPr>
        <p:txBody>
          <a:bodyPr/>
          <a:lstStyle>
            <a:lvl1pPr>
              <a:defRPr>
                <a:solidFill>
                  <a:schemeClr val="bg1"/>
                </a:solidFill>
              </a:defRPr>
            </a:lvl1pPr>
          </a:lstStyle>
          <a:p>
            <a:fld id="{17CC16F3-7F71-C047-9C88-E776328B3F4E}" type="datetimeFigureOut">
              <a:rPr lang="en-US" smtClean="0"/>
              <a:pPr/>
              <a:t>10/14/26</a:t>
            </a:fld>
            <a:endParaRPr lang="en-US" dirty="0"/>
          </a:p>
        </p:txBody>
      </p:sp>
      <p:sp>
        <p:nvSpPr>
          <p:cNvPr id="4" name="Footer Placeholder 3">
            <a:extLst>
              <a:ext uri="{FF2B5EF4-FFF2-40B4-BE49-F238E27FC236}">
                <a16:creationId xmlns:a16="http://schemas.microsoft.com/office/drawing/2014/main" id="{C55858EE-BE12-8316-425B-55154A3D019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0E40AD90-2D80-8D14-91E1-3AA42618A5C6}"/>
              </a:ext>
            </a:extLst>
          </p:cNvPr>
          <p:cNvSpPr>
            <a:spLocks noGrp="1"/>
          </p:cNvSpPr>
          <p:nvPr>
            <p:ph type="sldNum" sz="quarter" idx="12"/>
          </p:nvPr>
        </p:nvSpPr>
        <p:spPr/>
        <p:txBody>
          <a:bodyPr/>
          <a:lstStyle/>
          <a:p>
            <a:fld id="{F3139184-86B0-0442-97BF-1F00A1A10E1F}" type="slidenum">
              <a:rPr lang="en-US" smtClean="0"/>
              <a:t>‹#›</a:t>
            </a:fld>
            <a:endParaRPr lang="en-US"/>
          </a:p>
        </p:txBody>
      </p:sp>
    </p:spTree>
    <p:extLst>
      <p:ext uri="{BB962C8B-B14F-4D97-AF65-F5344CB8AC3E}">
        <p14:creationId xmlns:p14="http://schemas.microsoft.com/office/powerpoint/2010/main" val="232533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F301E-F204-B8FC-9863-E0D386B254D1}"/>
              </a:ext>
            </a:extLst>
          </p:cNvPr>
          <p:cNvSpPr>
            <a:spLocks noGrp="1"/>
          </p:cNvSpPr>
          <p:nvPr>
            <p:ph type="title" hasCustomPrompt="1"/>
          </p:nvPr>
        </p:nvSpPr>
        <p:spPr>
          <a:xfrm>
            <a:off x="1853738" y="694905"/>
            <a:ext cx="9733658" cy="914400"/>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A443429-35BF-61AF-A620-7344DFE2FBED}"/>
              </a:ext>
            </a:extLst>
          </p:cNvPr>
          <p:cNvSpPr>
            <a:spLocks noGrp="1"/>
          </p:cNvSpPr>
          <p:nvPr>
            <p:ph sz="half" idx="1"/>
          </p:nvPr>
        </p:nvSpPr>
        <p:spPr>
          <a:xfrm>
            <a:off x="1853738" y="1788150"/>
            <a:ext cx="4432593"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383EAD0-C58D-ADC9-781F-0550BE391BAB}"/>
              </a:ext>
            </a:extLst>
          </p:cNvPr>
          <p:cNvSpPr>
            <a:spLocks noGrp="1"/>
          </p:cNvSpPr>
          <p:nvPr>
            <p:ph sz="half" idx="2"/>
          </p:nvPr>
        </p:nvSpPr>
        <p:spPr>
          <a:xfrm>
            <a:off x="6822910" y="1788150"/>
            <a:ext cx="475488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CE0EAC7-764E-6FD3-9816-F2E89EC652B3}"/>
              </a:ext>
            </a:extLst>
          </p:cNvPr>
          <p:cNvSpPr>
            <a:spLocks noGrp="1"/>
          </p:cNvSpPr>
          <p:nvPr>
            <p:ph type="dt" sz="half" idx="10"/>
          </p:nvPr>
        </p:nvSpPr>
        <p:spPr>
          <a:xfrm>
            <a:off x="1853739" y="6356350"/>
            <a:ext cx="1727662" cy="365125"/>
          </a:xfrm>
          <a:prstGeom prst="rect">
            <a:avLst/>
          </a:prstGeom>
        </p:spPr>
        <p:txBody>
          <a:bodyPr/>
          <a:lstStyle/>
          <a:p>
            <a:fld id="{17CC16F3-7F71-C047-9C88-E776328B3F4E}" type="datetimeFigureOut">
              <a:rPr lang="en-US" smtClean="0"/>
              <a:t>10/14/26</a:t>
            </a:fld>
            <a:endParaRPr lang="en-US"/>
          </a:p>
        </p:txBody>
      </p:sp>
      <p:sp>
        <p:nvSpPr>
          <p:cNvPr id="6" name="Footer Placeholder 5">
            <a:extLst>
              <a:ext uri="{FF2B5EF4-FFF2-40B4-BE49-F238E27FC236}">
                <a16:creationId xmlns:a16="http://schemas.microsoft.com/office/drawing/2014/main" id="{BD039222-845E-967A-54A2-526A831E77C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CE150B-F029-125F-5A26-8EF4596F8E99}"/>
              </a:ext>
            </a:extLst>
          </p:cNvPr>
          <p:cNvSpPr>
            <a:spLocks noGrp="1"/>
          </p:cNvSpPr>
          <p:nvPr>
            <p:ph type="sldNum" sz="quarter" idx="12"/>
          </p:nvPr>
        </p:nvSpPr>
        <p:spPr/>
        <p:txBody>
          <a:bodyPr/>
          <a:lstStyle/>
          <a:p>
            <a:fld id="{F3139184-86B0-0442-97BF-1F00A1A10E1F}" type="slidenum">
              <a:rPr lang="en-US" smtClean="0"/>
              <a:t>‹#›</a:t>
            </a:fld>
            <a:endParaRPr lang="en-US"/>
          </a:p>
        </p:txBody>
      </p:sp>
      <p:cxnSp>
        <p:nvCxnSpPr>
          <p:cNvPr id="8" name="Straight Connector 7">
            <a:extLst>
              <a:ext uri="{FF2B5EF4-FFF2-40B4-BE49-F238E27FC236}">
                <a16:creationId xmlns:a16="http://schemas.microsoft.com/office/drawing/2014/main" id="{9E1A39F7-D28B-D85C-A2D2-48D6489BF254}"/>
              </a:ext>
            </a:extLst>
          </p:cNvPr>
          <p:cNvCxnSpPr>
            <a:cxnSpLocks/>
          </p:cNvCxnSpPr>
          <p:nvPr userDrawn="1"/>
        </p:nvCxnSpPr>
        <p:spPr>
          <a:xfrm>
            <a:off x="6547413" y="1788150"/>
            <a:ext cx="0" cy="4389120"/>
          </a:xfrm>
          <a:prstGeom prst="line">
            <a:avLst/>
          </a:prstGeom>
          <a:ln w="15875">
            <a:solidFill>
              <a:srgbClr val="169F9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47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7C7678-65F8-659A-CBE8-66824541B744}"/>
              </a:ext>
            </a:extLst>
          </p:cNvPr>
          <p:cNvSpPr>
            <a:spLocks noGrp="1"/>
          </p:cNvSpPr>
          <p:nvPr>
            <p:ph type="title"/>
          </p:nvPr>
        </p:nvSpPr>
        <p:spPr>
          <a:xfrm>
            <a:off x="1849569" y="694908"/>
            <a:ext cx="9736575" cy="914400"/>
          </a:xfrm>
          <a:prstGeom prst="rect">
            <a:avLst/>
          </a:prstGeom>
        </p:spPr>
        <p:txBody>
          <a:bodyPr/>
          <a:lstStyle/>
          <a:p>
            <a:r>
              <a:rPr lang="en-US" dirty="0"/>
              <a:t>Click to edit Master title style</a:t>
            </a:r>
          </a:p>
        </p:txBody>
      </p:sp>
      <p:sp>
        <p:nvSpPr>
          <p:cNvPr id="12" name="Date Placeholder 11">
            <a:extLst>
              <a:ext uri="{FF2B5EF4-FFF2-40B4-BE49-F238E27FC236}">
                <a16:creationId xmlns:a16="http://schemas.microsoft.com/office/drawing/2014/main" id="{8B287D44-E640-24CB-9C26-2E67CE5046D5}"/>
              </a:ext>
            </a:extLst>
          </p:cNvPr>
          <p:cNvSpPr>
            <a:spLocks noGrp="1"/>
          </p:cNvSpPr>
          <p:nvPr>
            <p:ph type="dt" sz="half" idx="10"/>
          </p:nvPr>
        </p:nvSpPr>
        <p:spPr>
          <a:xfrm>
            <a:off x="1853739" y="6356350"/>
            <a:ext cx="1727662" cy="365125"/>
          </a:xfrm>
          <a:prstGeom prst="rect">
            <a:avLst/>
          </a:prstGeom>
        </p:spPr>
        <p:txBody>
          <a:bodyPr/>
          <a:lstStyle/>
          <a:p>
            <a:fld id="{17CC16F3-7F71-C047-9C88-E776328B3F4E}" type="datetimeFigureOut">
              <a:rPr lang="en-US" smtClean="0"/>
              <a:t>10/14/26</a:t>
            </a:fld>
            <a:endParaRPr lang="en-US" dirty="0"/>
          </a:p>
        </p:txBody>
      </p:sp>
      <p:sp>
        <p:nvSpPr>
          <p:cNvPr id="13" name="Footer Placeholder 12">
            <a:extLst>
              <a:ext uri="{FF2B5EF4-FFF2-40B4-BE49-F238E27FC236}">
                <a16:creationId xmlns:a16="http://schemas.microsoft.com/office/drawing/2014/main" id="{C2926DE1-6A52-18B1-F132-45FDAE9A339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14" name="Slide Number Placeholder 13">
            <a:extLst>
              <a:ext uri="{FF2B5EF4-FFF2-40B4-BE49-F238E27FC236}">
                <a16:creationId xmlns:a16="http://schemas.microsoft.com/office/drawing/2014/main" id="{A5B2B2D4-D432-4C25-2774-03CBF60BC591}"/>
              </a:ext>
            </a:extLst>
          </p:cNvPr>
          <p:cNvSpPr>
            <a:spLocks noGrp="1"/>
          </p:cNvSpPr>
          <p:nvPr>
            <p:ph type="sldNum" sz="quarter" idx="12"/>
          </p:nvPr>
        </p:nvSpPr>
        <p:spPr/>
        <p:txBody>
          <a:bodyPr/>
          <a:lstStyle/>
          <a:p>
            <a:fld id="{F3139184-86B0-0442-97BF-1F00A1A10E1F}" type="slidenum">
              <a:rPr lang="en-US" smtClean="0"/>
              <a:t>‹#›</a:t>
            </a:fld>
            <a:endParaRPr lang="en-US"/>
          </a:p>
        </p:txBody>
      </p:sp>
      <p:sp>
        <p:nvSpPr>
          <p:cNvPr id="16" name="Chart Placeholder 15">
            <a:extLst>
              <a:ext uri="{FF2B5EF4-FFF2-40B4-BE49-F238E27FC236}">
                <a16:creationId xmlns:a16="http://schemas.microsoft.com/office/drawing/2014/main" id="{DB6DF9FE-E772-E0ED-D0D4-74C69797AE88}"/>
              </a:ext>
            </a:extLst>
          </p:cNvPr>
          <p:cNvSpPr>
            <a:spLocks noGrp="1"/>
          </p:cNvSpPr>
          <p:nvPr>
            <p:ph type="chart" sz="quarter" idx="13"/>
          </p:nvPr>
        </p:nvSpPr>
        <p:spPr>
          <a:xfrm>
            <a:off x="1853739" y="1787188"/>
            <a:ext cx="9736574" cy="4389120"/>
          </a:xfrm>
        </p:spPr>
        <p:txBody>
          <a:bodyPr/>
          <a:lstStyle/>
          <a:p>
            <a:endParaRPr lang="en-US"/>
          </a:p>
        </p:txBody>
      </p:sp>
    </p:spTree>
    <p:extLst>
      <p:ext uri="{BB962C8B-B14F-4D97-AF65-F5344CB8AC3E}">
        <p14:creationId xmlns:p14="http://schemas.microsoft.com/office/powerpoint/2010/main" val="297973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9AA2E-3516-E31D-D239-6A54061FC60A}"/>
              </a:ext>
            </a:extLst>
          </p:cNvPr>
          <p:cNvSpPr>
            <a:spLocks noGrp="1"/>
          </p:cNvSpPr>
          <p:nvPr>
            <p:ph type="title"/>
          </p:nvPr>
        </p:nvSpPr>
        <p:spPr>
          <a:xfrm>
            <a:off x="1853739" y="697040"/>
            <a:ext cx="4114800" cy="1004438"/>
          </a:xfrm>
          <a:prstGeom prst="rect">
            <a:avLst/>
          </a:prstGeom>
        </p:spPr>
        <p:txBody>
          <a:bodyPr anchor="b">
            <a:no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4D9FF02-1F7D-C32A-1D21-0EC41686D32A}"/>
              </a:ext>
            </a:extLst>
          </p:cNvPr>
          <p:cNvSpPr>
            <a:spLocks noGrp="1"/>
          </p:cNvSpPr>
          <p:nvPr>
            <p:ph idx="1"/>
          </p:nvPr>
        </p:nvSpPr>
        <p:spPr>
          <a:xfrm>
            <a:off x="6223462" y="697040"/>
            <a:ext cx="5355187" cy="5486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6E11D97-49DD-F43F-34D7-8E07F5363222}"/>
              </a:ext>
            </a:extLst>
          </p:cNvPr>
          <p:cNvSpPr>
            <a:spLocks noGrp="1"/>
          </p:cNvSpPr>
          <p:nvPr>
            <p:ph type="body" sz="half" idx="2"/>
          </p:nvPr>
        </p:nvSpPr>
        <p:spPr>
          <a:xfrm>
            <a:off x="1853739" y="1979271"/>
            <a:ext cx="4114800" cy="41959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F72C9C3-5F0E-25D0-3559-4DDAA997235A}"/>
              </a:ext>
            </a:extLst>
          </p:cNvPr>
          <p:cNvSpPr>
            <a:spLocks noGrp="1"/>
          </p:cNvSpPr>
          <p:nvPr>
            <p:ph type="dt" sz="half" idx="10"/>
          </p:nvPr>
        </p:nvSpPr>
        <p:spPr>
          <a:xfrm>
            <a:off x="1853739" y="6356350"/>
            <a:ext cx="1727662" cy="365125"/>
          </a:xfrm>
          <a:prstGeom prst="rect">
            <a:avLst/>
          </a:prstGeom>
        </p:spPr>
        <p:txBody>
          <a:bodyPr/>
          <a:lstStyle/>
          <a:p>
            <a:fld id="{17CC16F3-7F71-C047-9C88-E776328B3F4E}" type="datetimeFigureOut">
              <a:rPr lang="en-US" smtClean="0"/>
              <a:t>10/14/26</a:t>
            </a:fld>
            <a:endParaRPr lang="en-US"/>
          </a:p>
        </p:txBody>
      </p:sp>
      <p:sp>
        <p:nvSpPr>
          <p:cNvPr id="6" name="Footer Placeholder 5">
            <a:extLst>
              <a:ext uri="{FF2B5EF4-FFF2-40B4-BE49-F238E27FC236}">
                <a16:creationId xmlns:a16="http://schemas.microsoft.com/office/drawing/2014/main" id="{4C4F3B8B-4154-6A2A-D8F8-CC3FD677FF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CEB735D-B1F6-200E-BC5F-8EDD7C090096}"/>
              </a:ext>
            </a:extLst>
          </p:cNvPr>
          <p:cNvSpPr>
            <a:spLocks noGrp="1"/>
          </p:cNvSpPr>
          <p:nvPr>
            <p:ph type="sldNum" sz="quarter" idx="12"/>
          </p:nvPr>
        </p:nvSpPr>
        <p:spPr/>
        <p:txBody>
          <a:bodyPr/>
          <a:lstStyle/>
          <a:p>
            <a:fld id="{F3139184-86B0-0442-97BF-1F00A1A10E1F}" type="slidenum">
              <a:rPr lang="en-US" smtClean="0"/>
              <a:t>‹#›</a:t>
            </a:fld>
            <a:endParaRPr lang="en-US"/>
          </a:p>
        </p:txBody>
      </p:sp>
      <p:cxnSp>
        <p:nvCxnSpPr>
          <p:cNvPr id="9" name="Straight Connector 8">
            <a:extLst>
              <a:ext uri="{FF2B5EF4-FFF2-40B4-BE49-F238E27FC236}">
                <a16:creationId xmlns:a16="http://schemas.microsoft.com/office/drawing/2014/main" id="{B5C32E31-307B-88E9-6105-28BFDB7C78A5}"/>
              </a:ext>
            </a:extLst>
          </p:cNvPr>
          <p:cNvCxnSpPr/>
          <p:nvPr userDrawn="1"/>
        </p:nvCxnSpPr>
        <p:spPr>
          <a:xfrm>
            <a:off x="6096000" y="697040"/>
            <a:ext cx="0" cy="5486400"/>
          </a:xfrm>
          <a:prstGeom prst="line">
            <a:avLst/>
          </a:prstGeom>
          <a:ln w="15875">
            <a:solidFill>
              <a:srgbClr val="169F9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757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0DFBA4-A58F-CCA0-009E-5DFB70413EC4}"/>
              </a:ext>
            </a:extLst>
          </p:cNvPr>
          <p:cNvSpPr>
            <a:spLocks noGrp="1"/>
          </p:cNvSpPr>
          <p:nvPr>
            <p:ph type="dt" sz="half" idx="10"/>
          </p:nvPr>
        </p:nvSpPr>
        <p:spPr>
          <a:xfrm>
            <a:off x="1853739" y="6356350"/>
            <a:ext cx="1727662" cy="365125"/>
          </a:xfrm>
          <a:prstGeom prst="rect">
            <a:avLst/>
          </a:prstGeom>
        </p:spPr>
        <p:txBody>
          <a:bodyPr/>
          <a:lstStyle/>
          <a:p>
            <a:fld id="{17CC16F3-7F71-C047-9C88-E776328B3F4E}" type="datetimeFigureOut">
              <a:rPr lang="en-US" smtClean="0"/>
              <a:t>10/14/26</a:t>
            </a:fld>
            <a:endParaRPr lang="en-US"/>
          </a:p>
        </p:txBody>
      </p:sp>
      <p:sp>
        <p:nvSpPr>
          <p:cNvPr id="3" name="Footer Placeholder 2">
            <a:extLst>
              <a:ext uri="{FF2B5EF4-FFF2-40B4-BE49-F238E27FC236}">
                <a16:creationId xmlns:a16="http://schemas.microsoft.com/office/drawing/2014/main" id="{4D0855CD-A58A-A789-7FBB-3D97A420C8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B2B275F-6E70-2FDD-184C-68D21372BC50}"/>
              </a:ext>
            </a:extLst>
          </p:cNvPr>
          <p:cNvSpPr>
            <a:spLocks noGrp="1"/>
          </p:cNvSpPr>
          <p:nvPr>
            <p:ph type="sldNum" sz="quarter" idx="12"/>
          </p:nvPr>
        </p:nvSpPr>
        <p:spPr/>
        <p:txBody>
          <a:bodyPr/>
          <a:lstStyle/>
          <a:p>
            <a:fld id="{F3139184-86B0-0442-97BF-1F00A1A10E1F}" type="slidenum">
              <a:rPr lang="en-US" smtClean="0"/>
              <a:t>‹#›</a:t>
            </a:fld>
            <a:endParaRPr lang="en-US"/>
          </a:p>
        </p:txBody>
      </p:sp>
    </p:spTree>
    <p:extLst>
      <p:ext uri="{BB962C8B-B14F-4D97-AF65-F5344CB8AC3E}">
        <p14:creationId xmlns:p14="http://schemas.microsoft.com/office/powerpoint/2010/main" val="2212776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132D1F-81D7-74F8-87FE-4A6666FEBF28}"/>
              </a:ext>
            </a:extLst>
          </p:cNvPr>
          <p:cNvSpPr>
            <a:spLocks noGrp="1"/>
          </p:cNvSpPr>
          <p:nvPr>
            <p:ph type="body" idx="1"/>
          </p:nvPr>
        </p:nvSpPr>
        <p:spPr>
          <a:xfrm>
            <a:off x="1853739" y="1731363"/>
            <a:ext cx="9726161" cy="43891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1DFFFCA-C8CB-272F-B538-746A43FACF23}"/>
              </a:ext>
            </a:extLst>
          </p:cNvPr>
          <p:cNvSpPr>
            <a:spLocks noGrp="1"/>
          </p:cNvSpPr>
          <p:nvPr>
            <p:ph type="sldNum" sz="quarter" idx="4"/>
          </p:nvPr>
        </p:nvSpPr>
        <p:spPr>
          <a:xfrm>
            <a:off x="8835450" y="6356350"/>
            <a:ext cx="2743200" cy="365125"/>
          </a:xfrm>
          <a:prstGeom prst="rect">
            <a:avLst/>
          </a:prstGeom>
        </p:spPr>
        <p:txBody>
          <a:bodyPr vert="horz" lIns="91440" tIns="45720" rIns="91440" bIns="45720" rtlCol="0" anchor="ctr"/>
          <a:lstStyle>
            <a:lvl1pPr algn="r">
              <a:defRPr sz="1000" baseline="0">
                <a:solidFill>
                  <a:schemeClr val="tx1">
                    <a:tint val="75000"/>
                  </a:schemeClr>
                </a:solidFill>
                <a:latin typeface="Poppins" pitchFamily="2" charset="77"/>
              </a:defRPr>
            </a:lvl1pPr>
          </a:lstStyle>
          <a:p>
            <a:fld id="{F3139184-86B0-0442-97BF-1F00A1A10E1F}" type="slidenum">
              <a:rPr lang="en-US" smtClean="0"/>
              <a:pPr/>
              <a:t>‹#›</a:t>
            </a:fld>
            <a:endParaRPr lang="en-US"/>
          </a:p>
        </p:txBody>
      </p:sp>
      <p:pic>
        <p:nvPicPr>
          <p:cNvPr id="9" name="Picture 8">
            <a:extLst>
              <a:ext uri="{FF2B5EF4-FFF2-40B4-BE49-F238E27FC236}">
                <a16:creationId xmlns:a16="http://schemas.microsoft.com/office/drawing/2014/main" id="{E3341A9B-34AA-9E84-CA14-DF2237B0FD7D}"/>
              </a:ext>
            </a:extLst>
          </p:cNvPr>
          <p:cNvPicPr>
            <a:picLocks noChangeAspect="1"/>
          </p:cNvPicPr>
          <p:nvPr userDrawn="1"/>
        </p:nvPicPr>
        <p:blipFill>
          <a:blip r:embed="rId18"/>
          <a:srcRect/>
          <a:stretch/>
        </p:blipFill>
        <p:spPr>
          <a:xfrm>
            <a:off x="163287" y="5410200"/>
            <a:ext cx="1447800" cy="1447800"/>
          </a:xfrm>
          <a:prstGeom prst="rect">
            <a:avLst/>
          </a:prstGeom>
        </p:spPr>
      </p:pic>
      <p:sp>
        <p:nvSpPr>
          <p:cNvPr id="7" name="Title Placeholder 6">
            <a:extLst>
              <a:ext uri="{FF2B5EF4-FFF2-40B4-BE49-F238E27FC236}">
                <a16:creationId xmlns:a16="http://schemas.microsoft.com/office/drawing/2014/main" id="{F27FE511-B415-5459-98B1-42D81875F054}"/>
              </a:ext>
            </a:extLst>
          </p:cNvPr>
          <p:cNvSpPr>
            <a:spLocks noGrp="1"/>
          </p:cNvSpPr>
          <p:nvPr>
            <p:ph type="title"/>
          </p:nvPr>
        </p:nvSpPr>
        <p:spPr>
          <a:xfrm>
            <a:off x="1853738" y="365125"/>
            <a:ext cx="9500062" cy="1325563"/>
          </a:xfrm>
          <a:prstGeom prst="rect">
            <a:avLst/>
          </a:prstGeom>
        </p:spPr>
        <p:txBody>
          <a:bodyPr vert="horz" lIns="91440" tIns="45720" rIns="91440" bIns="45720" rtlCol="0" anchor="ctr">
            <a:normAutofit/>
          </a:bodyPr>
          <a:lstStyle/>
          <a:p>
            <a:r>
              <a:rPr lang="en-US" dirty="0"/>
              <a:t>Click To Edit Master Title Style</a:t>
            </a:r>
          </a:p>
        </p:txBody>
      </p:sp>
      <p:sp>
        <p:nvSpPr>
          <p:cNvPr id="11" name="Footer Placeholder 10">
            <a:extLst>
              <a:ext uri="{FF2B5EF4-FFF2-40B4-BE49-F238E27FC236}">
                <a16:creationId xmlns:a16="http://schemas.microsoft.com/office/drawing/2014/main" id="{D3F59D13-216C-26BD-A380-5150F88D45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aseline="0">
                <a:solidFill>
                  <a:schemeClr val="tx1">
                    <a:tint val="75000"/>
                  </a:schemeClr>
                </a:solidFill>
                <a:latin typeface="Poppins" pitchFamily="2" charset="77"/>
              </a:defRPr>
            </a:lvl1pPr>
          </a:lstStyle>
          <a:p>
            <a:endParaRPr lang="en-US" dirty="0"/>
          </a:p>
        </p:txBody>
      </p:sp>
      <p:sp>
        <p:nvSpPr>
          <p:cNvPr id="12" name="Date Placeholder 11">
            <a:extLst>
              <a:ext uri="{FF2B5EF4-FFF2-40B4-BE49-F238E27FC236}">
                <a16:creationId xmlns:a16="http://schemas.microsoft.com/office/drawing/2014/main" id="{1A4D6D74-8F2E-09D6-71C6-FD7F78117329}"/>
              </a:ext>
            </a:extLst>
          </p:cNvPr>
          <p:cNvSpPr>
            <a:spLocks noGrp="1"/>
          </p:cNvSpPr>
          <p:nvPr>
            <p:ph type="dt" sz="half" idx="2"/>
          </p:nvPr>
        </p:nvSpPr>
        <p:spPr>
          <a:xfrm>
            <a:off x="1853738" y="6356350"/>
            <a:ext cx="1727661" cy="365125"/>
          </a:xfrm>
          <a:prstGeom prst="rect">
            <a:avLst/>
          </a:prstGeom>
        </p:spPr>
        <p:txBody>
          <a:bodyPr vert="horz" lIns="91440" tIns="45720" rIns="91440" bIns="45720" rtlCol="0" anchor="ctr"/>
          <a:lstStyle>
            <a:lvl1pPr algn="l">
              <a:defRPr sz="1000" baseline="0">
                <a:solidFill>
                  <a:schemeClr val="tx1">
                    <a:tint val="75000"/>
                  </a:schemeClr>
                </a:solidFill>
                <a:latin typeface="Poppins" pitchFamily="2" charset="77"/>
              </a:defRPr>
            </a:lvl1pPr>
          </a:lstStyle>
          <a:p>
            <a:fld id="{0BF68EDB-6DB2-C140-8D58-EAA2634F7B0F}" type="datetimeFigureOut">
              <a:rPr lang="en-US" smtClean="0"/>
              <a:pPr/>
              <a:t>10/14/26</a:t>
            </a:fld>
            <a:endParaRPr lang="en-US"/>
          </a:p>
        </p:txBody>
      </p:sp>
    </p:spTree>
    <p:extLst>
      <p:ext uri="{BB962C8B-B14F-4D97-AF65-F5344CB8AC3E}">
        <p14:creationId xmlns:p14="http://schemas.microsoft.com/office/powerpoint/2010/main" val="3006849958"/>
      </p:ext>
    </p:extLst>
  </p:cSld>
  <p:clrMap bg1="lt1" tx1="dk1" bg2="lt2" tx2="dk2" accent1="accent1" accent2="accent2" accent3="accent3" accent4="accent4" accent5="accent5" accent6="accent6" hlink="hlink" folHlink="folHlink"/>
  <p:sldLayoutIdLst>
    <p:sldLayoutId id="2147483668" r:id="rId1"/>
    <p:sldLayoutId id="2147483688" r:id="rId2"/>
    <p:sldLayoutId id="2147483663" r:id="rId3"/>
    <p:sldLayoutId id="2147483661" r:id="rId4"/>
    <p:sldLayoutId id="2147483672" r:id="rId5"/>
    <p:sldLayoutId id="2147483670" r:id="rId6"/>
    <p:sldLayoutId id="2147483678" r:id="rId7"/>
    <p:sldLayoutId id="2147483689" r:id="rId8"/>
    <p:sldLayoutId id="2147483690" r:id="rId9"/>
    <p:sldLayoutId id="2147483691" r:id="rId10"/>
    <p:sldLayoutId id="2147483657" r:id="rId11"/>
    <p:sldLayoutId id="2147483693" r:id="rId12"/>
    <p:sldLayoutId id="2147483652" r:id="rId13"/>
    <p:sldLayoutId id="2147483649" r:id="rId14"/>
    <p:sldLayoutId id="2147483656" r:id="rId15"/>
    <p:sldLayoutId id="2147483655" r:id="rId16"/>
  </p:sldLayoutIdLst>
  <p:txStyles>
    <p:titleStyle>
      <a:lvl1pPr algn="l" defTabSz="914400" rtl="0" eaLnBrk="1" latinLnBrk="0" hangingPunct="1">
        <a:lnSpc>
          <a:spcPct val="90000"/>
        </a:lnSpc>
        <a:spcBef>
          <a:spcPct val="0"/>
        </a:spcBef>
        <a:buNone/>
        <a:defRPr sz="4000" b="1" i="0" kern="1200">
          <a:solidFill>
            <a:srgbClr val="003E7E"/>
          </a:solidFill>
          <a:latin typeface="Poppins ExtraBold" pitchFamily="2" charset="77"/>
          <a:ea typeface="+mj-ea"/>
          <a:cs typeface="Poppins ExtraBold" pitchFamily="2" charset="77"/>
        </a:defRPr>
      </a:lvl1pPr>
    </p:titleStyle>
    <p:bodyStyle>
      <a:lvl1pPr marL="228600" indent="-228600" algn="l" defTabSz="914400" rtl="0" eaLnBrk="1" latinLnBrk="0" hangingPunct="1">
        <a:lnSpc>
          <a:spcPct val="90000"/>
        </a:lnSpc>
        <a:spcBef>
          <a:spcPts val="1000"/>
        </a:spcBef>
        <a:buClr>
          <a:srgbClr val="169F9C"/>
        </a:buClr>
        <a:buFont typeface="Arial" panose="020B0604020202020204" pitchFamily="34" charset="0"/>
        <a:buChar char="•"/>
        <a:defRPr sz="2800" b="0" i="0" kern="1200">
          <a:solidFill>
            <a:srgbClr val="000F3E"/>
          </a:solidFill>
          <a:latin typeface="Poppins Light" pitchFamily="2" charset="77"/>
          <a:ea typeface="+mn-ea"/>
          <a:cs typeface="Poppins Light" pitchFamily="2" charset="77"/>
        </a:defRPr>
      </a:lvl1pPr>
      <a:lvl2pPr marL="685800" indent="-228600" algn="l" defTabSz="914400" rtl="0" eaLnBrk="1" latinLnBrk="0" hangingPunct="1">
        <a:lnSpc>
          <a:spcPct val="90000"/>
        </a:lnSpc>
        <a:spcBef>
          <a:spcPts val="500"/>
        </a:spcBef>
        <a:buClr>
          <a:srgbClr val="169F9C"/>
        </a:buClr>
        <a:buFont typeface="Arial" panose="020B0604020202020204" pitchFamily="34" charset="0"/>
        <a:buChar char="•"/>
        <a:defRPr sz="2400" b="0" i="0" kern="1200">
          <a:solidFill>
            <a:srgbClr val="000F3E"/>
          </a:solidFill>
          <a:latin typeface="Poppins Light" pitchFamily="2" charset="77"/>
          <a:ea typeface="+mn-ea"/>
          <a:cs typeface="Poppins Light" pitchFamily="2" charset="77"/>
        </a:defRPr>
      </a:lvl2pPr>
      <a:lvl3pPr marL="1143000" indent="-228600" algn="l" defTabSz="914400" rtl="0" eaLnBrk="1" latinLnBrk="0" hangingPunct="1">
        <a:lnSpc>
          <a:spcPct val="90000"/>
        </a:lnSpc>
        <a:spcBef>
          <a:spcPts val="500"/>
        </a:spcBef>
        <a:buClr>
          <a:srgbClr val="169F9C"/>
        </a:buClr>
        <a:buFont typeface="Arial" panose="020B0604020202020204" pitchFamily="34" charset="0"/>
        <a:buChar char="•"/>
        <a:defRPr sz="2000" b="0" i="0" kern="1200">
          <a:solidFill>
            <a:srgbClr val="000F3E"/>
          </a:solidFill>
          <a:latin typeface="Poppins Light" pitchFamily="2" charset="77"/>
          <a:ea typeface="+mn-ea"/>
          <a:cs typeface="Poppins Light" pitchFamily="2" charset="77"/>
        </a:defRPr>
      </a:lvl3pPr>
      <a:lvl4pPr marL="1600200" indent="-228600" algn="l" defTabSz="914400" rtl="0" eaLnBrk="1" latinLnBrk="0" hangingPunct="1">
        <a:lnSpc>
          <a:spcPct val="90000"/>
        </a:lnSpc>
        <a:spcBef>
          <a:spcPts val="500"/>
        </a:spcBef>
        <a:buClr>
          <a:srgbClr val="169F9C"/>
        </a:buClr>
        <a:buFont typeface="Arial" panose="020B0604020202020204" pitchFamily="34" charset="0"/>
        <a:buChar char="•"/>
        <a:defRPr sz="1800" b="0" i="0" kern="1200">
          <a:solidFill>
            <a:srgbClr val="000F3E"/>
          </a:solidFill>
          <a:latin typeface="Poppins Light" pitchFamily="2" charset="77"/>
          <a:ea typeface="+mn-ea"/>
          <a:cs typeface="Poppins Light" pitchFamily="2" charset="77"/>
        </a:defRPr>
      </a:lvl4pPr>
      <a:lvl5pPr marL="2057400" indent="-228600" algn="l" defTabSz="914400" rtl="0" eaLnBrk="1" latinLnBrk="0" hangingPunct="1">
        <a:lnSpc>
          <a:spcPct val="90000"/>
        </a:lnSpc>
        <a:spcBef>
          <a:spcPts val="500"/>
        </a:spcBef>
        <a:buClr>
          <a:srgbClr val="169F9C"/>
        </a:buClr>
        <a:buFont typeface="Arial" panose="020B0604020202020204" pitchFamily="34" charset="0"/>
        <a:buChar char="•"/>
        <a:defRPr sz="1800" b="0" i="0" kern="1200">
          <a:solidFill>
            <a:srgbClr val="000F3E"/>
          </a:solidFill>
          <a:latin typeface="Poppins Light" pitchFamily="2" charset="77"/>
          <a:ea typeface="+mn-ea"/>
          <a:cs typeface="Poppins 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TzPPuvciE-Y" TargetMode="External"/><Relationship Id="rId2" Type="http://schemas.openxmlformats.org/officeDocument/2006/relationships/hyperlink" Target="https://www.youtube.com/watch?v=xzAp6ZV5ml4"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5606-6E23-C082-8BAF-9D75982F9C20}"/>
              </a:ext>
            </a:extLst>
          </p:cNvPr>
          <p:cNvSpPr>
            <a:spLocks noGrp="1"/>
          </p:cNvSpPr>
          <p:nvPr>
            <p:ph type="ctrTitle"/>
          </p:nvPr>
        </p:nvSpPr>
        <p:spPr>
          <a:xfrm>
            <a:off x="2495778" y="924462"/>
            <a:ext cx="9326880" cy="2741214"/>
          </a:xfrm>
        </p:spPr>
        <p:txBody>
          <a:bodyPr anchor="ctr">
            <a:normAutofit fontScale="90000"/>
          </a:bodyPr>
          <a:lstStyle/>
          <a:p>
            <a:r>
              <a:rPr lang="en-US" sz="4400" dirty="0"/>
              <a:t>Quality and Patient Safety Council</a:t>
            </a:r>
            <a:br>
              <a:rPr lang="en-US" sz="4400" dirty="0"/>
            </a:br>
            <a:br>
              <a:rPr lang="en-US" sz="4400" dirty="0"/>
            </a:br>
            <a:r>
              <a:rPr lang="en-US" sz="4400" dirty="0"/>
              <a:t>Performance Report </a:t>
            </a:r>
            <a:br>
              <a:rPr lang="en-US" sz="4400" dirty="0"/>
            </a:br>
            <a:br>
              <a:rPr lang="en-US" sz="4400" dirty="0"/>
            </a:br>
            <a:r>
              <a:rPr lang="en-US" sz="4400" dirty="0"/>
              <a:t>Name of the Department</a:t>
            </a:r>
            <a:br>
              <a:rPr lang="en-US" sz="2900" dirty="0"/>
            </a:br>
            <a:endParaRPr lang="en-US" sz="2900" dirty="0"/>
          </a:p>
        </p:txBody>
      </p:sp>
      <p:sp>
        <p:nvSpPr>
          <p:cNvPr id="3" name="Subtitle 2">
            <a:extLst>
              <a:ext uri="{FF2B5EF4-FFF2-40B4-BE49-F238E27FC236}">
                <a16:creationId xmlns:a16="http://schemas.microsoft.com/office/drawing/2014/main" id="{8CA50FB5-3691-393E-7915-9EB8D5EC294F}"/>
              </a:ext>
            </a:extLst>
          </p:cNvPr>
          <p:cNvSpPr>
            <a:spLocks noGrp="1"/>
          </p:cNvSpPr>
          <p:nvPr>
            <p:ph type="subTitle" idx="1"/>
          </p:nvPr>
        </p:nvSpPr>
        <p:spPr>
          <a:xfrm>
            <a:off x="3045447" y="3827921"/>
            <a:ext cx="8227541" cy="1645920"/>
          </a:xfrm>
        </p:spPr>
        <p:txBody>
          <a:bodyPr>
            <a:normAutofit/>
          </a:bodyPr>
          <a:lstStyle/>
          <a:p>
            <a:pPr marL="0" indent="0">
              <a:buNone/>
            </a:pPr>
            <a:r>
              <a:rPr lang="en-US" dirty="0"/>
              <a:t>Presenter Name</a:t>
            </a:r>
          </a:p>
          <a:p>
            <a:pPr marL="0" indent="0">
              <a:buNone/>
            </a:pPr>
            <a:r>
              <a:rPr lang="en-US" dirty="0"/>
              <a:t>Department Name</a:t>
            </a:r>
          </a:p>
          <a:p>
            <a:pPr marL="0" indent="0">
              <a:buNone/>
            </a:pPr>
            <a:r>
              <a:rPr lang="en-US" dirty="0"/>
              <a:t>Date</a:t>
            </a:r>
          </a:p>
        </p:txBody>
      </p:sp>
    </p:spTree>
    <p:extLst>
      <p:ext uri="{BB962C8B-B14F-4D97-AF65-F5344CB8AC3E}">
        <p14:creationId xmlns:p14="http://schemas.microsoft.com/office/powerpoint/2010/main" val="1237821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9F0E54-0C6F-4211-B42C-D9A1C968C061}"/>
              </a:ext>
            </a:extLst>
          </p:cNvPr>
          <p:cNvSpPr>
            <a:spLocks noGrp="1"/>
          </p:cNvSpPr>
          <p:nvPr>
            <p:ph type="title"/>
          </p:nvPr>
        </p:nvSpPr>
        <p:spPr/>
        <p:txBody>
          <a:bodyPr>
            <a:normAutofit fontScale="90000"/>
          </a:bodyPr>
          <a:lstStyle/>
          <a:p>
            <a:r>
              <a:rPr lang="en-US" dirty="0"/>
              <a:t>Quality Improvement Goals and Objectives </a:t>
            </a:r>
          </a:p>
        </p:txBody>
      </p:sp>
      <p:sp>
        <p:nvSpPr>
          <p:cNvPr id="6" name="TextBox 5">
            <a:extLst>
              <a:ext uri="{FF2B5EF4-FFF2-40B4-BE49-F238E27FC236}">
                <a16:creationId xmlns:a16="http://schemas.microsoft.com/office/drawing/2014/main" id="{55D98DB4-3CD2-0D85-D33A-69A296E2E6DA}"/>
              </a:ext>
            </a:extLst>
          </p:cNvPr>
          <p:cNvSpPr txBox="1"/>
          <p:nvPr/>
        </p:nvSpPr>
        <p:spPr>
          <a:xfrm>
            <a:off x="1853739" y="1658087"/>
            <a:ext cx="6096000" cy="3970318"/>
          </a:xfrm>
          <a:prstGeom prst="rect">
            <a:avLst/>
          </a:prstGeom>
          <a:noFill/>
        </p:spPr>
        <p:txBody>
          <a:bodyPr wrap="square">
            <a:spAutoFit/>
          </a:bodyPr>
          <a:lstStyle/>
          <a:p>
            <a:r>
              <a:rPr lang="en-US" sz="1800" dirty="0">
                <a:solidFill>
                  <a:schemeClr val="tx2"/>
                </a:solidFill>
                <a:latin typeface="Poppins" panose="00000500000000000000" pitchFamily="2" charset="0"/>
                <a:cs typeface="Poppins" panose="00000500000000000000" pitchFamily="2" charset="0"/>
              </a:rPr>
              <a:t>The </a:t>
            </a:r>
            <a:r>
              <a:rPr lang="en-US" sz="1800" dirty="0">
                <a:solidFill>
                  <a:schemeClr val="tx2"/>
                </a:solidFill>
                <a:highlight>
                  <a:srgbClr val="FFFF00"/>
                </a:highlight>
                <a:latin typeface="Poppins" panose="00000500000000000000" pitchFamily="2" charset="0"/>
                <a:cs typeface="Poppins" panose="00000500000000000000" pitchFamily="2" charset="0"/>
              </a:rPr>
              <a:t>---------------------</a:t>
            </a:r>
            <a:r>
              <a:rPr lang="en-US" sz="1800" dirty="0">
                <a:solidFill>
                  <a:schemeClr val="tx2"/>
                </a:solidFill>
                <a:latin typeface="Poppins" panose="00000500000000000000" pitchFamily="2" charset="0"/>
                <a:cs typeface="Poppins" panose="00000500000000000000" pitchFamily="2" charset="0"/>
              </a:rPr>
              <a:t>-services QI program will influence all processes related to services to patients. These processes may include but are not limited to: </a:t>
            </a:r>
          </a:p>
          <a:p>
            <a:pPr marL="228600" indent="-228600">
              <a:buFont typeface="+mj-lt"/>
              <a:buAutoNum type="arabicPeriod"/>
            </a:pPr>
            <a:r>
              <a:rPr lang="en-US" sz="1800" dirty="0">
                <a:solidFill>
                  <a:schemeClr val="tx2"/>
                </a:solidFill>
                <a:latin typeface="Poppins" panose="00000500000000000000" pitchFamily="2" charset="0"/>
                <a:cs typeface="Poppins" panose="00000500000000000000" pitchFamily="2" charset="0"/>
              </a:rPr>
              <a:t>Clinical process and outcomes performance indicators </a:t>
            </a:r>
          </a:p>
          <a:p>
            <a:pPr marL="228600" indent="-228600">
              <a:buFont typeface="+mj-lt"/>
              <a:buAutoNum type="arabicPeriod"/>
            </a:pPr>
            <a:r>
              <a:rPr lang="en-US" sz="1800" dirty="0">
                <a:solidFill>
                  <a:schemeClr val="tx2"/>
                </a:solidFill>
                <a:latin typeface="Poppins" panose="00000500000000000000" pitchFamily="2" charset="0"/>
                <a:cs typeface="Poppins" panose="00000500000000000000" pitchFamily="2" charset="0"/>
              </a:rPr>
              <a:t>Investigation of adverse events </a:t>
            </a:r>
          </a:p>
          <a:p>
            <a:pPr marL="228600" indent="-228600">
              <a:buFont typeface="+mj-lt"/>
              <a:buAutoNum type="arabicPeriod"/>
            </a:pPr>
            <a:r>
              <a:rPr lang="en-US" sz="1800" dirty="0">
                <a:solidFill>
                  <a:schemeClr val="tx2"/>
                </a:solidFill>
                <a:latin typeface="Poppins" panose="00000500000000000000" pitchFamily="2" charset="0"/>
                <a:cs typeface="Poppins" panose="00000500000000000000" pitchFamily="2" charset="0"/>
              </a:rPr>
              <a:t>Performance improvement and patient safety projects (PDSAs and/or DMAICs) </a:t>
            </a:r>
          </a:p>
          <a:p>
            <a:pPr marL="228600" indent="-228600">
              <a:buFont typeface="+mj-lt"/>
              <a:buAutoNum type="arabicPeriod"/>
            </a:pPr>
            <a:r>
              <a:rPr lang="en-US" sz="1800" dirty="0">
                <a:solidFill>
                  <a:schemeClr val="tx2"/>
                </a:solidFill>
                <a:latin typeface="Poppins" panose="00000500000000000000" pitchFamily="2" charset="0"/>
                <a:cs typeface="Poppins" panose="00000500000000000000" pitchFamily="2" charset="0"/>
              </a:rPr>
              <a:t>Patient perspectives</a:t>
            </a:r>
          </a:p>
          <a:p>
            <a:pPr marL="228600" indent="-228600">
              <a:buFont typeface="+mj-lt"/>
              <a:buAutoNum type="arabicPeriod"/>
            </a:pPr>
            <a:r>
              <a:rPr lang="en-US" sz="1800" dirty="0">
                <a:solidFill>
                  <a:schemeClr val="tx2"/>
                </a:solidFill>
                <a:latin typeface="Poppins" panose="00000500000000000000" pitchFamily="2" charset="0"/>
                <a:cs typeface="Poppins" panose="00000500000000000000" pitchFamily="2" charset="0"/>
              </a:rPr>
              <a:t>Maintain certifications and licensures/ Regulatory standards compliance </a:t>
            </a:r>
          </a:p>
          <a:p>
            <a:pPr marL="228600" indent="-228600">
              <a:buFont typeface="+mj-lt"/>
              <a:buAutoNum type="arabicPeriod"/>
            </a:pPr>
            <a:r>
              <a:rPr lang="en-US" sz="1800" dirty="0">
                <a:solidFill>
                  <a:schemeClr val="tx2"/>
                </a:solidFill>
                <a:latin typeface="Poppins" panose="00000500000000000000" pitchFamily="2" charset="0"/>
                <a:cs typeface="Poppins" panose="00000500000000000000" pitchFamily="2" charset="0"/>
              </a:rPr>
              <a:t>Resource utilization </a:t>
            </a:r>
          </a:p>
          <a:p>
            <a:r>
              <a:rPr lang="en-US" sz="1800" dirty="0">
                <a:solidFill>
                  <a:schemeClr val="tx2"/>
                </a:solidFill>
                <a:latin typeface="Poppins" panose="00000500000000000000" pitchFamily="2" charset="0"/>
                <a:cs typeface="Poppins" panose="00000500000000000000" pitchFamily="2" charset="0"/>
              </a:rPr>
              <a:t>7. Summary</a:t>
            </a:r>
          </a:p>
        </p:txBody>
      </p:sp>
    </p:spTree>
    <p:extLst>
      <p:ext uri="{BB962C8B-B14F-4D97-AF65-F5344CB8AC3E}">
        <p14:creationId xmlns:p14="http://schemas.microsoft.com/office/powerpoint/2010/main" val="3644249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150FF-6FBD-3233-B4AC-8C1612FEE76E}"/>
              </a:ext>
            </a:extLst>
          </p:cNvPr>
          <p:cNvSpPr>
            <a:spLocks noGrp="1"/>
          </p:cNvSpPr>
          <p:nvPr>
            <p:ph type="title" idx="4294967295"/>
          </p:nvPr>
        </p:nvSpPr>
        <p:spPr>
          <a:xfrm>
            <a:off x="1075764" y="538128"/>
            <a:ext cx="9147175" cy="1076325"/>
          </a:xfrm>
        </p:spPr>
        <p:txBody>
          <a:bodyPr>
            <a:normAutofit fontScale="90000"/>
          </a:bodyPr>
          <a:lstStyle/>
          <a:p>
            <a:r>
              <a:rPr lang="en-US" dirty="0"/>
              <a:t>Performance Indicators </a:t>
            </a:r>
            <a:br>
              <a:rPr lang="en-US" dirty="0"/>
            </a:br>
            <a:r>
              <a:rPr lang="en-US" dirty="0"/>
              <a:t>Clinical Process and Outcomes </a:t>
            </a:r>
          </a:p>
        </p:txBody>
      </p:sp>
      <p:sp>
        <p:nvSpPr>
          <p:cNvPr id="4" name="TextBox 3">
            <a:extLst>
              <a:ext uri="{FF2B5EF4-FFF2-40B4-BE49-F238E27FC236}">
                <a16:creationId xmlns:a16="http://schemas.microsoft.com/office/drawing/2014/main" id="{E46510C6-538F-47FD-00F7-B7408201A959}"/>
              </a:ext>
            </a:extLst>
          </p:cNvPr>
          <p:cNvSpPr txBox="1"/>
          <p:nvPr/>
        </p:nvSpPr>
        <p:spPr>
          <a:xfrm>
            <a:off x="1075764" y="1951672"/>
            <a:ext cx="10600293" cy="923330"/>
          </a:xfrm>
          <a:prstGeom prst="rect">
            <a:avLst/>
          </a:prstGeom>
          <a:noFill/>
        </p:spPr>
        <p:txBody>
          <a:bodyPr wrap="square">
            <a:spAutoFit/>
          </a:bodyPr>
          <a:lstStyle/>
          <a:p>
            <a:r>
              <a:rPr lang="en-US" dirty="0">
                <a:solidFill>
                  <a:schemeClr val="tx2"/>
                </a:solidFill>
                <a:latin typeface="Poppins" panose="00000500000000000000" pitchFamily="2" charset="0"/>
                <a:cs typeface="Poppins" panose="00000500000000000000" pitchFamily="2" charset="0"/>
              </a:rPr>
              <a:t>List all performance indicators with benchmarks and target…..Highlight if dept uses any registries or manages data in house for performance standards. </a:t>
            </a:r>
          </a:p>
          <a:p>
            <a:r>
              <a:rPr lang="en-US" dirty="0">
                <a:solidFill>
                  <a:schemeClr val="accent4"/>
                </a:solidFill>
                <a:latin typeface="Poppins" panose="00000500000000000000" pitchFamily="2" charset="0"/>
                <a:cs typeface="Poppins" panose="00000500000000000000" pitchFamily="2" charset="0"/>
              </a:rPr>
              <a:t>EXAMPLE: STS  CT Sx, GWTG Stroke program, SRTR for transplants etc. </a:t>
            </a:r>
          </a:p>
        </p:txBody>
      </p:sp>
      <p:pic>
        <p:nvPicPr>
          <p:cNvPr id="5" name="table">
            <a:extLst>
              <a:ext uri="{FF2B5EF4-FFF2-40B4-BE49-F238E27FC236}">
                <a16:creationId xmlns:a16="http://schemas.microsoft.com/office/drawing/2014/main" id="{AFFA9338-2C31-CD13-EF5B-008C627C1B1E}"/>
              </a:ext>
            </a:extLst>
          </p:cNvPr>
          <p:cNvPicPr>
            <a:picLocks noChangeAspect="1"/>
          </p:cNvPicPr>
          <p:nvPr/>
        </p:nvPicPr>
        <p:blipFill>
          <a:blip r:embed="rId2"/>
          <a:stretch>
            <a:fillRect/>
          </a:stretch>
        </p:blipFill>
        <p:spPr>
          <a:xfrm>
            <a:off x="1148936" y="3540474"/>
            <a:ext cx="10453947" cy="2506143"/>
          </a:xfrm>
          <a:prstGeom prst="rect">
            <a:avLst/>
          </a:prstGeom>
        </p:spPr>
      </p:pic>
    </p:spTree>
    <p:extLst>
      <p:ext uri="{BB962C8B-B14F-4D97-AF65-F5344CB8AC3E}">
        <p14:creationId xmlns:p14="http://schemas.microsoft.com/office/powerpoint/2010/main" val="938380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C3D9C-CBCF-017F-6B94-AF41982437EF}"/>
              </a:ext>
            </a:extLst>
          </p:cNvPr>
          <p:cNvSpPr>
            <a:spLocks noGrp="1"/>
          </p:cNvSpPr>
          <p:nvPr>
            <p:ph type="title"/>
          </p:nvPr>
        </p:nvSpPr>
        <p:spPr>
          <a:xfrm>
            <a:off x="1165412" y="535454"/>
            <a:ext cx="10183906" cy="1077099"/>
          </a:xfrm>
        </p:spPr>
        <p:txBody>
          <a:bodyPr>
            <a:normAutofit fontScale="90000"/>
          </a:bodyPr>
          <a:lstStyle/>
          <a:p>
            <a:r>
              <a:rPr lang="en-US" dirty="0"/>
              <a:t>Adverse Events Identification, Reporting, Analysis and Prevention </a:t>
            </a:r>
          </a:p>
        </p:txBody>
      </p:sp>
      <p:sp>
        <p:nvSpPr>
          <p:cNvPr id="4" name="TextBox 3">
            <a:extLst>
              <a:ext uri="{FF2B5EF4-FFF2-40B4-BE49-F238E27FC236}">
                <a16:creationId xmlns:a16="http://schemas.microsoft.com/office/drawing/2014/main" id="{A9C6A8F3-B33D-83E3-048A-A9709DAF786B}"/>
              </a:ext>
            </a:extLst>
          </p:cNvPr>
          <p:cNvSpPr txBox="1"/>
          <p:nvPr/>
        </p:nvSpPr>
        <p:spPr>
          <a:xfrm>
            <a:off x="1165412" y="2281703"/>
            <a:ext cx="9968753" cy="923330"/>
          </a:xfrm>
          <a:prstGeom prst="rect">
            <a:avLst/>
          </a:prstGeom>
          <a:noFill/>
        </p:spPr>
        <p:txBody>
          <a:bodyPr wrap="square">
            <a:spAutoFit/>
          </a:bodyPr>
          <a:lstStyle/>
          <a:p>
            <a:r>
              <a:rPr lang="en-US" dirty="0">
                <a:solidFill>
                  <a:schemeClr val="tx2"/>
                </a:solidFill>
                <a:latin typeface="Poppins" panose="00000500000000000000" pitchFamily="2" charset="0"/>
                <a:cs typeface="Poppins" panose="00000500000000000000" pitchFamily="2" charset="0"/>
              </a:rPr>
              <a:t>Any particular event that you’d like to present to the members…</a:t>
            </a:r>
          </a:p>
          <a:p>
            <a:endParaRPr lang="en-US" dirty="0">
              <a:solidFill>
                <a:schemeClr val="tx2"/>
              </a:solidFill>
              <a:latin typeface="Poppins" panose="00000500000000000000" pitchFamily="2" charset="0"/>
              <a:cs typeface="Poppins" panose="00000500000000000000" pitchFamily="2" charset="0"/>
            </a:endParaRPr>
          </a:p>
          <a:p>
            <a:r>
              <a:rPr lang="en-US" dirty="0">
                <a:solidFill>
                  <a:schemeClr val="tx2"/>
                </a:solidFill>
                <a:latin typeface="Poppins" panose="00000500000000000000" pitchFamily="2" charset="0"/>
                <a:cs typeface="Poppins" panose="00000500000000000000" pitchFamily="2" charset="0"/>
              </a:rPr>
              <a:t>What issues are unresolved?</a:t>
            </a:r>
          </a:p>
        </p:txBody>
      </p:sp>
      <p:sp>
        <p:nvSpPr>
          <p:cNvPr id="6" name="TextBox 5">
            <a:extLst>
              <a:ext uri="{FF2B5EF4-FFF2-40B4-BE49-F238E27FC236}">
                <a16:creationId xmlns:a16="http://schemas.microsoft.com/office/drawing/2014/main" id="{7E09A7EF-6449-D303-9299-F8656A8A0C40}"/>
              </a:ext>
            </a:extLst>
          </p:cNvPr>
          <p:cNvSpPr txBox="1"/>
          <p:nvPr/>
        </p:nvSpPr>
        <p:spPr>
          <a:xfrm>
            <a:off x="1165412" y="3554559"/>
            <a:ext cx="9117107" cy="1384995"/>
          </a:xfrm>
          <a:prstGeom prst="rect">
            <a:avLst/>
          </a:prstGeom>
          <a:noFill/>
        </p:spPr>
        <p:txBody>
          <a:bodyPr wrap="square">
            <a:spAutoFit/>
          </a:bodyPr>
          <a:lstStyle/>
          <a:p>
            <a:r>
              <a:rPr lang="en-US" altLang="en-US" sz="1200" b="1" dirty="0">
                <a:solidFill>
                  <a:schemeClr val="tx2"/>
                </a:solidFill>
              </a:rPr>
              <a:t>*Adverse Event (AE) is defined as an untoward, undesirable, and usually unanticipated event that causes death or serious injury, or the risk thereof. The phrase “risk thereof” includes any process variation for which an occurrence would carry a significant chance of serious adverse outcome. A Serious Safety Event (SSE) is defined as a deviation from generally accepted practice standards that reaches the patient and results in moderate to severe physical or psychosocial harm and/or death. If an event is deemed to be an SSE appropriate cause analysis will then occur which is led by the QM Department. Events meeting the definition of an SSE undergo a Root Cause Analysis (RCA). Events not reaching that threshold, but which may present any process variation or outcome for which a repeat occurrence could carry an elevated risk of harm to patients would undergo an Apparent Cause Analysis (ACA). </a:t>
            </a:r>
          </a:p>
        </p:txBody>
      </p:sp>
    </p:spTree>
    <p:extLst>
      <p:ext uri="{BB962C8B-B14F-4D97-AF65-F5344CB8AC3E}">
        <p14:creationId xmlns:p14="http://schemas.microsoft.com/office/powerpoint/2010/main" val="77067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9ECDB-E905-60CA-1021-43BB3874791E}"/>
              </a:ext>
            </a:extLst>
          </p:cNvPr>
          <p:cNvSpPr>
            <a:spLocks noGrp="1"/>
          </p:cNvSpPr>
          <p:nvPr>
            <p:ph type="title"/>
          </p:nvPr>
        </p:nvSpPr>
        <p:spPr/>
        <p:txBody>
          <a:bodyPr>
            <a:normAutofit fontScale="90000"/>
          </a:bodyPr>
          <a:lstStyle/>
          <a:p>
            <a:r>
              <a:rPr lang="en-US" dirty="0"/>
              <a:t>Performance Improvement </a:t>
            </a:r>
            <a:br>
              <a:rPr lang="en-US" dirty="0"/>
            </a:br>
            <a:r>
              <a:rPr lang="en-US" b="0" dirty="0"/>
              <a:t>PDSA </a:t>
            </a:r>
            <a:r>
              <a:rPr lang="en-US" b="0" cap="none" dirty="0"/>
              <a:t>or</a:t>
            </a:r>
            <a:r>
              <a:rPr lang="en-US" b="0" dirty="0"/>
              <a:t> DMAIC </a:t>
            </a:r>
            <a:r>
              <a:rPr lang="en-US" sz="1100" b="0" cap="none" dirty="0"/>
              <a:t>(see addendum on which one to pick? )</a:t>
            </a:r>
            <a:endParaRPr lang="en-US" dirty="0"/>
          </a:p>
        </p:txBody>
      </p:sp>
      <p:sp>
        <p:nvSpPr>
          <p:cNvPr id="4" name="TextBox 3">
            <a:extLst>
              <a:ext uri="{FF2B5EF4-FFF2-40B4-BE49-F238E27FC236}">
                <a16:creationId xmlns:a16="http://schemas.microsoft.com/office/drawing/2014/main" id="{AD298AF4-EFF1-FAAD-AD33-D63B47073AD7}"/>
              </a:ext>
            </a:extLst>
          </p:cNvPr>
          <p:cNvSpPr txBox="1"/>
          <p:nvPr/>
        </p:nvSpPr>
        <p:spPr>
          <a:xfrm>
            <a:off x="1853739" y="1818775"/>
            <a:ext cx="9692802" cy="2123658"/>
          </a:xfrm>
          <a:prstGeom prst="rect">
            <a:avLst/>
          </a:prstGeom>
          <a:noFill/>
        </p:spPr>
        <p:txBody>
          <a:bodyPr wrap="square">
            <a:spAutoFit/>
          </a:bodyPr>
          <a:lstStyle/>
          <a:p>
            <a:r>
              <a:rPr lang="en-US" sz="2200" dirty="0">
                <a:solidFill>
                  <a:schemeClr val="tx2"/>
                </a:solidFill>
                <a:latin typeface="Poppins" panose="00000500000000000000" pitchFamily="2" charset="0"/>
                <a:cs typeface="Poppins" panose="00000500000000000000" pitchFamily="2" charset="0"/>
              </a:rPr>
              <a:t>Process improvement projects that focus on high-risk, high-volume activities and areas that are potentially problem-prone. Performance improvement projects are approved and/or monitored by local departmental leaders and reflect the scope and complexity of the Laboratory services program’s services and operations. </a:t>
            </a:r>
          </a:p>
        </p:txBody>
      </p:sp>
      <p:sp>
        <p:nvSpPr>
          <p:cNvPr id="6" name="TextBox 5">
            <a:extLst>
              <a:ext uri="{FF2B5EF4-FFF2-40B4-BE49-F238E27FC236}">
                <a16:creationId xmlns:a16="http://schemas.microsoft.com/office/drawing/2014/main" id="{4211EA53-5F75-C6A3-AE8C-F731A85D505F}"/>
              </a:ext>
            </a:extLst>
          </p:cNvPr>
          <p:cNvSpPr txBox="1"/>
          <p:nvPr/>
        </p:nvSpPr>
        <p:spPr>
          <a:xfrm>
            <a:off x="1853739" y="4318985"/>
            <a:ext cx="9870141" cy="1384995"/>
          </a:xfrm>
          <a:prstGeom prst="rect">
            <a:avLst/>
          </a:prstGeom>
          <a:noFill/>
        </p:spPr>
        <p:txBody>
          <a:bodyPr wrap="square">
            <a:spAutoFit/>
          </a:bodyPr>
          <a:lstStyle/>
          <a:p>
            <a:r>
              <a:rPr lang="en-US" sz="1400" dirty="0">
                <a:solidFill>
                  <a:schemeClr val="accent4"/>
                </a:solidFill>
                <a:latin typeface="Poppins" panose="00000500000000000000" pitchFamily="2" charset="0"/>
                <a:cs typeface="Poppins" panose="00000500000000000000" pitchFamily="2" charset="0"/>
              </a:rPr>
              <a:t>You can use this resource to learn about the PDSA format</a:t>
            </a:r>
          </a:p>
          <a:p>
            <a:r>
              <a:rPr lang="en-US" sz="1400" u="sng" dirty="0">
                <a:solidFill>
                  <a:schemeClr val="accent4"/>
                </a:solidFill>
                <a:latin typeface="Poppins" panose="00000500000000000000" pitchFamily="2" charset="0"/>
                <a:cs typeface="Poppins" panose="00000500000000000000" pitchFamily="2" charset="0"/>
                <a:hlinkClick r:id="rId2">
                  <a:extLst>
                    <a:ext uri="{A12FA001-AC4F-418D-AE19-62706E023703}">
                      <ahyp:hlinkClr xmlns:ahyp="http://schemas.microsoft.com/office/drawing/2018/hyperlinkcolor" val="tx"/>
                    </a:ext>
                  </a:extLst>
                </a:hlinkClick>
              </a:rPr>
              <a:t>https://www.youtube.com/watch?v=xzAp6ZV5ml4</a:t>
            </a:r>
            <a:endParaRPr lang="en-US" sz="1400" dirty="0">
              <a:solidFill>
                <a:schemeClr val="accent4"/>
              </a:solidFill>
              <a:latin typeface="Poppins" panose="00000500000000000000" pitchFamily="2" charset="0"/>
              <a:cs typeface="Poppins" panose="00000500000000000000" pitchFamily="2" charset="0"/>
            </a:endParaRPr>
          </a:p>
          <a:p>
            <a:endParaRPr lang="en-US" sz="1400" dirty="0">
              <a:solidFill>
                <a:schemeClr val="accent4"/>
              </a:solidFill>
              <a:latin typeface="Poppins" panose="00000500000000000000" pitchFamily="2" charset="0"/>
              <a:cs typeface="Poppins" panose="00000500000000000000" pitchFamily="2" charset="0"/>
            </a:endParaRPr>
          </a:p>
          <a:p>
            <a:r>
              <a:rPr lang="en-US" sz="1400" dirty="0">
                <a:solidFill>
                  <a:schemeClr val="accent4"/>
                </a:solidFill>
                <a:latin typeface="Poppins" panose="00000500000000000000" pitchFamily="2" charset="0"/>
                <a:cs typeface="Poppins" panose="00000500000000000000" pitchFamily="2" charset="0"/>
              </a:rPr>
              <a:t>You can also use the DMAIC (DEFINE MEAUSRE ANALYZE IMPROVE &amp; DCONTROL for any process improvements you are doing)</a:t>
            </a:r>
          </a:p>
          <a:p>
            <a:r>
              <a:rPr lang="en-US" sz="1400" u="sng" dirty="0">
                <a:solidFill>
                  <a:schemeClr val="accent4"/>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https://www.youtube.com/watch?v=TzPPuvciE-Y</a:t>
            </a:r>
            <a:r>
              <a:rPr lang="en-US" sz="1400" dirty="0">
                <a:solidFill>
                  <a:schemeClr val="accent4"/>
                </a:solidFill>
                <a:latin typeface="Poppins" panose="00000500000000000000" pitchFamily="2" charset="0"/>
                <a:cs typeface="Poppins" panose="00000500000000000000" pitchFamily="2" charset="0"/>
              </a:rPr>
              <a:t> </a:t>
            </a:r>
          </a:p>
        </p:txBody>
      </p:sp>
    </p:spTree>
    <p:extLst>
      <p:ext uri="{BB962C8B-B14F-4D97-AF65-F5344CB8AC3E}">
        <p14:creationId xmlns:p14="http://schemas.microsoft.com/office/powerpoint/2010/main" val="666056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BC9A84-5A9E-A5AE-F26D-E73DC4D96D14}"/>
              </a:ext>
            </a:extLst>
          </p:cNvPr>
          <p:cNvSpPr txBox="1"/>
          <p:nvPr/>
        </p:nvSpPr>
        <p:spPr>
          <a:xfrm>
            <a:off x="112281" y="1074509"/>
            <a:ext cx="3007437" cy="4708981"/>
          </a:xfrm>
          <a:prstGeom prst="rect">
            <a:avLst/>
          </a:prstGeom>
          <a:noFill/>
        </p:spPr>
        <p:txBody>
          <a:bodyPr wrap="square">
            <a:spAutoFit/>
          </a:bodyPr>
          <a:lstStyle/>
          <a:p>
            <a:pPr marL="0" indent="0">
              <a:buNone/>
            </a:pPr>
            <a:r>
              <a:rPr lang="en-US" sz="1000" b="1" i="1" dirty="0">
                <a:solidFill>
                  <a:schemeClr val="tx2"/>
                </a:solidFill>
                <a:latin typeface="Poppins" panose="00000500000000000000" pitchFamily="2" charset="0"/>
                <a:cs typeface="Poppins" panose="00000500000000000000" pitchFamily="2" charset="0"/>
              </a:rPr>
              <a:t>I plan to: </a:t>
            </a:r>
            <a:r>
              <a:rPr lang="en-US" sz="1000" i="1" dirty="0">
                <a:solidFill>
                  <a:schemeClr val="tx2"/>
                </a:solidFill>
                <a:latin typeface="Poppins" panose="00000500000000000000" pitchFamily="2" charset="0"/>
                <a:cs typeface="Poppins" panose="00000500000000000000" pitchFamily="2" charset="0"/>
              </a:rPr>
              <a:t>Here you will write a concise statement of what you plan to do in this testing. This will be much more focused and smaller than the implementation of the tool. It will be a small portion of the implementation of the tool.</a:t>
            </a:r>
          </a:p>
          <a:p>
            <a:pPr marL="0" indent="0">
              <a:buNone/>
            </a:pPr>
            <a:endParaRPr lang="en-US" sz="1000" i="1" dirty="0">
              <a:solidFill>
                <a:schemeClr val="tx2"/>
              </a:solidFill>
              <a:latin typeface="Poppins" panose="00000500000000000000" pitchFamily="2" charset="0"/>
              <a:cs typeface="Poppins" panose="00000500000000000000" pitchFamily="2" charset="0"/>
            </a:endParaRPr>
          </a:p>
          <a:p>
            <a:pPr marL="0" indent="0">
              <a:buNone/>
            </a:pPr>
            <a:r>
              <a:rPr lang="en-US" sz="1000" b="1" i="1" dirty="0">
                <a:solidFill>
                  <a:schemeClr val="tx2"/>
                </a:solidFill>
                <a:latin typeface="Poppins" panose="00000500000000000000" pitchFamily="2" charset="0"/>
                <a:cs typeface="Poppins" panose="00000500000000000000" pitchFamily="2" charset="0"/>
              </a:rPr>
              <a:t>I hope this produces: </a:t>
            </a:r>
            <a:r>
              <a:rPr lang="en-US" sz="1000" i="1" dirty="0">
                <a:solidFill>
                  <a:schemeClr val="tx2"/>
                </a:solidFill>
                <a:latin typeface="Poppins" panose="00000500000000000000" pitchFamily="2" charset="0"/>
                <a:cs typeface="Poppins" panose="00000500000000000000" pitchFamily="2" charset="0"/>
              </a:rPr>
              <a:t>Here you can put a measurement or an outcome that you hope to achieve. You may have quantitative data like a certain number of doctors performed teach-back, or qualitative data such as nurses noticed less congestion in the lobby.</a:t>
            </a:r>
          </a:p>
          <a:p>
            <a:pPr marL="0" indent="0">
              <a:buNone/>
            </a:pPr>
            <a:endParaRPr lang="en-US" sz="1000" i="1" dirty="0">
              <a:solidFill>
                <a:schemeClr val="tx2"/>
              </a:solidFill>
              <a:latin typeface="Poppins" panose="00000500000000000000" pitchFamily="2" charset="0"/>
              <a:cs typeface="Poppins" panose="00000500000000000000" pitchFamily="2" charset="0"/>
            </a:endParaRPr>
          </a:p>
          <a:p>
            <a:pPr marL="0" indent="0">
              <a:buNone/>
            </a:pPr>
            <a:r>
              <a:rPr lang="en-US" sz="1000" b="1" i="1" dirty="0">
                <a:solidFill>
                  <a:schemeClr val="tx2"/>
                </a:solidFill>
                <a:latin typeface="Poppins" panose="00000500000000000000" pitchFamily="2" charset="0"/>
                <a:cs typeface="Poppins" panose="00000500000000000000" pitchFamily="2" charset="0"/>
              </a:rPr>
              <a:t>Steps to execute: </a:t>
            </a:r>
            <a:r>
              <a:rPr lang="en-US" sz="1000" i="1" dirty="0">
                <a:solidFill>
                  <a:schemeClr val="tx2"/>
                </a:solidFill>
                <a:latin typeface="Poppins" panose="00000500000000000000" pitchFamily="2" charset="0"/>
                <a:cs typeface="Poppins" panose="00000500000000000000" pitchFamily="2" charset="0"/>
              </a:rPr>
              <a:t>Here is where you will write the steps that you are going to take in this cycle. You will want to include the following:</a:t>
            </a:r>
          </a:p>
          <a:p>
            <a:pPr marL="0" indent="0">
              <a:buNone/>
            </a:pPr>
            <a:r>
              <a:rPr lang="en-US" sz="1000" i="1" dirty="0">
                <a:solidFill>
                  <a:schemeClr val="tx2"/>
                </a:solidFill>
                <a:latin typeface="Poppins" panose="00000500000000000000" pitchFamily="2" charset="0"/>
                <a:cs typeface="Poppins" panose="00000500000000000000" pitchFamily="2" charset="0"/>
              </a:rPr>
              <a:t>The population you are working with—are you going to study the doctors' behavior or the patients' or the nurses'?</a:t>
            </a:r>
          </a:p>
          <a:p>
            <a:pPr marL="0" indent="0">
              <a:buNone/>
            </a:pPr>
            <a:r>
              <a:rPr lang="en-US" sz="1000" i="1" dirty="0">
                <a:solidFill>
                  <a:schemeClr val="tx2"/>
                </a:solidFill>
                <a:latin typeface="Poppins" panose="00000500000000000000" pitchFamily="2" charset="0"/>
                <a:cs typeface="Poppins" panose="00000500000000000000" pitchFamily="2" charset="0"/>
              </a:rPr>
              <a:t>The time limit that you are going to do this study—remember, it does not have to be long, just long enough to get your results. And, you may set a time limit of 1 week but find out after 4 hours that it doesn't work. You can terminate the cycle at that point because you got your results.</a:t>
            </a:r>
          </a:p>
        </p:txBody>
      </p:sp>
      <p:sp>
        <p:nvSpPr>
          <p:cNvPr id="6" name="TextBox 5">
            <a:extLst>
              <a:ext uri="{FF2B5EF4-FFF2-40B4-BE49-F238E27FC236}">
                <a16:creationId xmlns:a16="http://schemas.microsoft.com/office/drawing/2014/main" id="{86E84885-C28A-0F34-C0F7-A46443F0CE6A}"/>
              </a:ext>
            </a:extLst>
          </p:cNvPr>
          <p:cNvSpPr txBox="1"/>
          <p:nvPr/>
        </p:nvSpPr>
        <p:spPr>
          <a:xfrm>
            <a:off x="3240857" y="1074509"/>
            <a:ext cx="2976282" cy="2092881"/>
          </a:xfrm>
          <a:prstGeom prst="rect">
            <a:avLst/>
          </a:prstGeom>
          <a:noFill/>
        </p:spPr>
        <p:txBody>
          <a:bodyPr wrap="square">
            <a:spAutoFit/>
          </a:bodyPr>
          <a:lstStyle/>
          <a:p>
            <a:r>
              <a:rPr lang="en-US" sz="1000" i="1" dirty="0">
                <a:solidFill>
                  <a:schemeClr val="tx2"/>
                </a:solidFill>
                <a:latin typeface="Poppins" panose="00000500000000000000" pitchFamily="2" charset="0"/>
                <a:cs typeface="Poppins" panose="00000500000000000000" pitchFamily="2" charset="0"/>
              </a:rPr>
              <a:t>After you have your plan, you will execute it or set it in motion. During this implementation, you will be keen to watch what happens once you do this.</a:t>
            </a:r>
          </a:p>
          <a:p>
            <a:endParaRPr lang="en-US" sz="1000" i="1" dirty="0">
              <a:solidFill>
                <a:schemeClr val="tx2"/>
              </a:solidFill>
              <a:latin typeface="Poppins" panose="00000500000000000000" pitchFamily="2" charset="0"/>
              <a:cs typeface="Poppins" panose="00000500000000000000" pitchFamily="2" charset="0"/>
            </a:endParaRPr>
          </a:p>
          <a:p>
            <a:r>
              <a:rPr lang="en-US" sz="1000" i="1" dirty="0">
                <a:solidFill>
                  <a:schemeClr val="tx2"/>
                </a:solidFill>
                <a:latin typeface="Poppins" panose="00000500000000000000" pitchFamily="2" charset="0"/>
                <a:cs typeface="Poppins" panose="00000500000000000000" pitchFamily="2" charset="0"/>
              </a:rPr>
              <a:t>What did you observe? Here you will write down observations you have during your implementation. This may include how the patients react, how the doctors react, how the nurses react, how it fit in with your system or flow of the patient visit. You will ask, "Did everything go as planned?" "Did I have to modify the plan?"</a:t>
            </a:r>
          </a:p>
        </p:txBody>
      </p:sp>
      <p:sp>
        <p:nvSpPr>
          <p:cNvPr id="7" name="TextBox 6">
            <a:extLst>
              <a:ext uri="{FF2B5EF4-FFF2-40B4-BE49-F238E27FC236}">
                <a16:creationId xmlns:a16="http://schemas.microsoft.com/office/drawing/2014/main" id="{ACB30D37-2EC5-8DB9-91D2-21F3FE918B71}"/>
              </a:ext>
            </a:extLst>
          </p:cNvPr>
          <p:cNvSpPr txBox="1"/>
          <p:nvPr/>
        </p:nvSpPr>
        <p:spPr>
          <a:xfrm>
            <a:off x="558164" y="297615"/>
            <a:ext cx="2115670" cy="707886"/>
          </a:xfrm>
          <a:prstGeom prst="rect">
            <a:avLst/>
          </a:prstGeom>
          <a:noFill/>
        </p:spPr>
        <p:txBody>
          <a:bodyPr wrap="square" rtlCol="0">
            <a:spAutoFit/>
          </a:bodyPr>
          <a:lstStyle/>
          <a:p>
            <a:r>
              <a:rPr lang="en-US" sz="4000" dirty="0">
                <a:solidFill>
                  <a:schemeClr val="accent3"/>
                </a:solidFill>
                <a:latin typeface="Poppins ExtraBold" panose="00000900000000000000" pitchFamily="2" charset="0"/>
                <a:cs typeface="Poppins ExtraBold" panose="00000900000000000000" pitchFamily="2" charset="0"/>
              </a:rPr>
              <a:t>PLAN</a:t>
            </a:r>
          </a:p>
        </p:txBody>
      </p:sp>
      <p:sp>
        <p:nvSpPr>
          <p:cNvPr id="8" name="TextBox 7">
            <a:extLst>
              <a:ext uri="{FF2B5EF4-FFF2-40B4-BE49-F238E27FC236}">
                <a16:creationId xmlns:a16="http://schemas.microsoft.com/office/drawing/2014/main" id="{925E6E60-7A12-F4E3-24A5-D5FD95C76EB4}"/>
              </a:ext>
            </a:extLst>
          </p:cNvPr>
          <p:cNvSpPr txBox="1"/>
          <p:nvPr/>
        </p:nvSpPr>
        <p:spPr>
          <a:xfrm>
            <a:off x="4101469" y="274279"/>
            <a:ext cx="2115670" cy="707886"/>
          </a:xfrm>
          <a:prstGeom prst="rect">
            <a:avLst/>
          </a:prstGeom>
          <a:noFill/>
        </p:spPr>
        <p:txBody>
          <a:bodyPr wrap="square" rtlCol="0">
            <a:spAutoFit/>
          </a:bodyPr>
          <a:lstStyle/>
          <a:p>
            <a:r>
              <a:rPr lang="en-US" sz="4000" dirty="0">
                <a:solidFill>
                  <a:schemeClr val="accent3"/>
                </a:solidFill>
                <a:latin typeface="Poppins ExtraBold" panose="00000900000000000000" pitchFamily="2" charset="0"/>
                <a:cs typeface="Poppins ExtraBold" panose="00000900000000000000" pitchFamily="2" charset="0"/>
              </a:rPr>
              <a:t>DO</a:t>
            </a:r>
          </a:p>
        </p:txBody>
      </p:sp>
      <p:sp>
        <p:nvSpPr>
          <p:cNvPr id="9" name="TextBox 8">
            <a:extLst>
              <a:ext uri="{FF2B5EF4-FFF2-40B4-BE49-F238E27FC236}">
                <a16:creationId xmlns:a16="http://schemas.microsoft.com/office/drawing/2014/main" id="{DA0B3EEA-8719-CF8B-D52E-C9EDD1A6EF18}"/>
              </a:ext>
            </a:extLst>
          </p:cNvPr>
          <p:cNvSpPr txBox="1"/>
          <p:nvPr/>
        </p:nvSpPr>
        <p:spPr>
          <a:xfrm>
            <a:off x="6655349" y="274279"/>
            <a:ext cx="1978850" cy="707886"/>
          </a:xfrm>
          <a:prstGeom prst="rect">
            <a:avLst/>
          </a:prstGeom>
          <a:noFill/>
        </p:spPr>
        <p:txBody>
          <a:bodyPr wrap="square" rtlCol="0">
            <a:spAutoFit/>
          </a:bodyPr>
          <a:lstStyle/>
          <a:p>
            <a:r>
              <a:rPr lang="en-US" sz="4000" dirty="0">
                <a:solidFill>
                  <a:schemeClr val="accent3"/>
                </a:solidFill>
                <a:latin typeface="Poppins ExtraBold" panose="00000900000000000000" pitchFamily="2" charset="0"/>
                <a:cs typeface="Poppins ExtraBold" panose="00000900000000000000" pitchFamily="2" charset="0"/>
              </a:rPr>
              <a:t>STUDY</a:t>
            </a:r>
          </a:p>
        </p:txBody>
      </p:sp>
      <p:sp>
        <p:nvSpPr>
          <p:cNvPr id="10" name="TextBox 9">
            <a:extLst>
              <a:ext uri="{FF2B5EF4-FFF2-40B4-BE49-F238E27FC236}">
                <a16:creationId xmlns:a16="http://schemas.microsoft.com/office/drawing/2014/main" id="{2DAA4AE1-CC39-5A97-3D8B-399D5779930A}"/>
              </a:ext>
            </a:extLst>
          </p:cNvPr>
          <p:cNvSpPr txBox="1"/>
          <p:nvPr/>
        </p:nvSpPr>
        <p:spPr>
          <a:xfrm>
            <a:off x="10002259" y="294022"/>
            <a:ext cx="1631577" cy="707886"/>
          </a:xfrm>
          <a:prstGeom prst="rect">
            <a:avLst/>
          </a:prstGeom>
          <a:noFill/>
        </p:spPr>
        <p:txBody>
          <a:bodyPr wrap="square" rtlCol="0">
            <a:spAutoFit/>
          </a:bodyPr>
          <a:lstStyle/>
          <a:p>
            <a:r>
              <a:rPr lang="en-US" sz="4000" dirty="0">
                <a:solidFill>
                  <a:schemeClr val="accent3"/>
                </a:solidFill>
                <a:latin typeface="Poppins ExtraBold" panose="00000900000000000000" pitchFamily="2" charset="0"/>
                <a:cs typeface="Poppins ExtraBold" panose="00000900000000000000" pitchFamily="2" charset="0"/>
              </a:rPr>
              <a:t>ACT</a:t>
            </a:r>
          </a:p>
        </p:txBody>
      </p:sp>
      <p:sp>
        <p:nvSpPr>
          <p:cNvPr id="12" name="TextBox 11">
            <a:extLst>
              <a:ext uri="{FF2B5EF4-FFF2-40B4-BE49-F238E27FC236}">
                <a16:creationId xmlns:a16="http://schemas.microsoft.com/office/drawing/2014/main" id="{0FA04564-54A5-AB18-2A66-E2B7EEB8F1E8}"/>
              </a:ext>
            </a:extLst>
          </p:cNvPr>
          <p:cNvSpPr txBox="1"/>
          <p:nvPr/>
        </p:nvSpPr>
        <p:spPr>
          <a:xfrm>
            <a:off x="6337094" y="1001908"/>
            <a:ext cx="2976282" cy="2400657"/>
          </a:xfrm>
          <a:prstGeom prst="rect">
            <a:avLst/>
          </a:prstGeom>
          <a:noFill/>
        </p:spPr>
        <p:txBody>
          <a:bodyPr wrap="square">
            <a:spAutoFit/>
          </a:bodyPr>
          <a:lstStyle/>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Study results – analyze and study data.  Compare results to predictions.  </a:t>
            </a:r>
          </a:p>
          <a:p>
            <a:pPr defTabSz="914400">
              <a:lnSpc>
                <a:spcPct val="100000"/>
              </a:lnSpc>
              <a:spcBef>
                <a:spcPts val="0"/>
              </a:spcBef>
              <a:defRPr/>
            </a:pPr>
            <a:endParaRPr lang="en-US" altLang="en-US" sz="1000" i="1" dirty="0">
              <a:solidFill>
                <a:schemeClr val="tx2"/>
              </a:solidFill>
              <a:latin typeface="Poppins" panose="00000500000000000000" pitchFamily="2" charset="0"/>
              <a:cs typeface="Poppins" panose="00000500000000000000" pitchFamily="2" charset="0"/>
            </a:endParaRPr>
          </a:p>
          <a:p>
            <a:pPr defTabSz="914400">
              <a:lnSpc>
                <a:spcPct val="100000"/>
              </a:lnSpc>
              <a:spcBef>
                <a:spcPts val="0"/>
              </a:spcBef>
              <a:defRPr/>
            </a:pPr>
            <a:endParaRPr lang="en-US" altLang="en-US" sz="1000" i="1" dirty="0">
              <a:solidFill>
                <a:schemeClr val="tx2"/>
              </a:solidFill>
              <a:latin typeface="Poppins" panose="00000500000000000000" pitchFamily="2" charset="0"/>
              <a:cs typeface="Poppins" panose="00000500000000000000" pitchFamily="2" charset="0"/>
            </a:endParaRP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What did you learn?  Summarize quantitative and qualitative analysis. </a:t>
            </a: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 </a:t>
            </a: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Quantitative:  Which way is the experience moving – up, down or static over time? Is this desirable or undesirable?</a:t>
            </a:r>
          </a:p>
          <a:p>
            <a:pPr defTabSz="914400">
              <a:lnSpc>
                <a:spcPct val="100000"/>
              </a:lnSpc>
              <a:spcBef>
                <a:spcPts val="0"/>
              </a:spcBef>
              <a:defRPr/>
            </a:pPr>
            <a:endParaRPr lang="en-US" altLang="en-US" sz="1000" i="1" dirty="0">
              <a:solidFill>
                <a:schemeClr val="tx2"/>
              </a:solidFill>
              <a:latin typeface="Poppins" panose="00000500000000000000" pitchFamily="2" charset="0"/>
              <a:cs typeface="Poppins" panose="00000500000000000000" pitchFamily="2" charset="0"/>
            </a:endParaRP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Qualitative: Why is this happening?  Consider all reasons.  What are the contributing factors?  What does this mean?</a:t>
            </a:r>
          </a:p>
        </p:txBody>
      </p:sp>
      <p:sp>
        <p:nvSpPr>
          <p:cNvPr id="14" name="TextBox 13">
            <a:extLst>
              <a:ext uri="{FF2B5EF4-FFF2-40B4-BE49-F238E27FC236}">
                <a16:creationId xmlns:a16="http://schemas.microsoft.com/office/drawing/2014/main" id="{C9113F56-DE56-D7F9-3C7D-F233FE2A6F63}"/>
              </a:ext>
            </a:extLst>
          </p:cNvPr>
          <p:cNvSpPr txBox="1"/>
          <p:nvPr/>
        </p:nvSpPr>
        <p:spPr>
          <a:xfrm>
            <a:off x="9433331" y="1001908"/>
            <a:ext cx="2758669" cy="2246769"/>
          </a:xfrm>
          <a:prstGeom prst="rect">
            <a:avLst/>
          </a:prstGeom>
          <a:noFill/>
        </p:spPr>
        <p:txBody>
          <a:bodyPr wrap="square">
            <a:spAutoFit/>
          </a:bodyPr>
          <a:lstStyle/>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What did you conclude from this cycle review?  </a:t>
            </a:r>
          </a:p>
          <a:p>
            <a:pPr defTabSz="914400">
              <a:lnSpc>
                <a:spcPct val="100000"/>
              </a:lnSpc>
              <a:spcBef>
                <a:spcPts val="0"/>
              </a:spcBef>
              <a:defRPr/>
            </a:pPr>
            <a:endParaRPr lang="en-US" altLang="en-US" sz="1000" i="1" dirty="0">
              <a:solidFill>
                <a:schemeClr val="tx2"/>
              </a:solidFill>
              <a:latin typeface="Poppins" panose="00000500000000000000" pitchFamily="2" charset="0"/>
              <a:cs typeface="Poppins" panose="00000500000000000000" pitchFamily="2" charset="0"/>
            </a:endParaRP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Refine the change based on what was learned from the do/study.  </a:t>
            </a: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Did the implementation work or not? </a:t>
            </a: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 If it did not work, what can you do differently in the next cycle to address this?  </a:t>
            </a: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If it did work, can you spread across an entire practice? </a:t>
            </a:r>
          </a:p>
          <a:p>
            <a:pPr defTabSz="914400">
              <a:lnSpc>
                <a:spcPct val="100000"/>
              </a:lnSpc>
              <a:spcBef>
                <a:spcPts val="0"/>
              </a:spcBef>
              <a:defRPr/>
            </a:pPr>
            <a:r>
              <a:rPr lang="en-US" altLang="en-US" sz="1000" i="1" dirty="0">
                <a:solidFill>
                  <a:schemeClr val="tx2"/>
                </a:solidFill>
                <a:latin typeface="Poppins" panose="00000500000000000000" pitchFamily="2" charset="0"/>
                <a:cs typeface="Poppins" panose="00000500000000000000" pitchFamily="2" charset="0"/>
              </a:rPr>
              <a:t>Should this continue to be measured?  Should another indicator be introduced?</a:t>
            </a:r>
          </a:p>
        </p:txBody>
      </p:sp>
    </p:spTree>
    <p:extLst>
      <p:ext uri="{BB962C8B-B14F-4D97-AF65-F5344CB8AC3E}">
        <p14:creationId xmlns:p14="http://schemas.microsoft.com/office/powerpoint/2010/main" val="548382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53290-CA01-A270-9BFF-8D71C72810BD}"/>
              </a:ext>
            </a:extLst>
          </p:cNvPr>
          <p:cNvSpPr>
            <a:spLocks noGrp="1"/>
          </p:cNvSpPr>
          <p:nvPr>
            <p:ph type="title"/>
          </p:nvPr>
        </p:nvSpPr>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cap="none" dirty="0">
                <a:solidFill>
                  <a:schemeClr val="bg1"/>
                </a:solidFill>
              </a:rPr>
              <a:t>or use </a:t>
            </a:r>
            <a:r>
              <a:rPr lang="en-US" dirty="0">
                <a:solidFill>
                  <a:schemeClr val="bg1"/>
                </a:solidFill>
              </a:rPr>
              <a:t>DMAIC</a:t>
            </a:r>
            <a:br>
              <a:rPr lang="en-US" dirty="0">
                <a:solidFill>
                  <a:schemeClr val="bg1"/>
                </a:solidFill>
              </a:rPr>
            </a:br>
            <a:r>
              <a:rPr lang="en-US" sz="4400" b="0" dirty="0">
                <a:solidFill>
                  <a:srgbClr val="003D7E"/>
                </a:solidFill>
                <a:latin typeface="Poppins ExtraBold" panose="00000900000000000000" pitchFamily="2" charset="0"/>
                <a:ea typeface="+mn-ea"/>
                <a:cs typeface="Poppins ExtraBold" panose="00000900000000000000" pitchFamily="2" charset="0"/>
              </a:rPr>
              <a:t>O</a:t>
            </a:r>
            <a:r>
              <a:rPr kumimoji="0" lang="en-US" sz="4400" b="0" i="0" u="none" strike="noStrike" kern="1200" cap="none" spc="0" normalizeH="0" baseline="0" noProof="0" dirty="0">
                <a:ln>
                  <a:noFill/>
                </a:ln>
                <a:solidFill>
                  <a:srgbClr val="003D7E"/>
                </a:solidFill>
                <a:effectLst/>
                <a:uLnTx/>
                <a:uFillTx/>
                <a:latin typeface="Poppins ExtraBold" panose="00000900000000000000" pitchFamily="2" charset="0"/>
                <a:ea typeface="+mn-ea"/>
                <a:cs typeface="Poppins ExtraBold" panose="00000900000000000000" pitchFamily="2" charset="0"/>
              </a:rPr>
              <a:t>r use DMAIC</a:t>
            </a:r>
            <a:br>
              <a:rPr kumimoji="0" lang="en-US" sz="1800" b="0" i="0" u="none" strike="noStrike" kern="1200" cap="none" spc="0" normalizeH="0" baseline="0" noProof="0" dirty="0">
                <a:ln>
                  <a:noFill/>
                </a:ln>
                <a:solidFill>
                  <a:srgbClr val="003D7E"/>
                </a:solidFill>
                <a:effectLst/>
                <a:uLnTx/>
                <a:uFillTx/>
                <a:latin typeface="Times New Roman" panose="02020603050405020304"/>
                <a:ea typeface="+mn-ea"/>
                <a:cs typeface="+mn-cs"/>
              </a:rPr>
            </a:br>
            <a:endParaRPr lang="en-US" dirty="0"/>
          </a:p>
        </p:txBody>
      </p:sp>
      <p:pic>
        <p:nvPicPr>
          <p:cNvPr id="4" name="table">
            <a:extLst>
              <a:ext uri="{FF2B5EF4-FFF2-40B4-BE49-F238E27FC236}">
                <a16:creationId xmlns:a16="http://schemas.microsoft.com/office/drawing/2014/main" id="{971C83FC-FF81-635F-2901-D0EE02B225E0}"/>
              </a:ext>
            </a:extLst>
          </p:cNvPr>
          <p:cNvPicPr>
            <a:picLocks noGrp="1" noChangeAspect="1"/>
          </p:cNvPicPr>
          <p:nvPr>
            <p:ph type="chart" sz="quarter" idx="13"/>
          </p:nvPr>
        </p:nvPicPr>
        <p:blipFill>
          <a:blip r:embed="rId2"/>
          <a:stretch>
            <a:fillRect/>
          </a:stretch>
        </p:blipFill>
        <p:spPr>
          <a:xfrm>
            <a:off x="1849569" y="1793934"/>
            <a:ext cx="9736138" cy="3706600"/>
          </a:xfrm>
          <a:prstGeom prst="rect">
            <a:avLst/>
          </a:prstGeom>
        </p:spPr>
      </p:pic>
    </p:spTree>
    <p:extLst>
      <p:ext uri="{BB962C8B-B14F-4D97-AF65-F5344CB8AC3E}">
        <p14:creationId xmlns:p14="http://schemas.microsoft.com/office/powerpoint/2010/main" val="1426156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D2FA-032A-D11F-1E24-D9E3D48DD67B}"/>
              </a:ext>
            </a:extLst>
          </p:cNvPr>
          <p:cNvSpPr>
            <a:spLocks noGrp="1"/>
          </p:cNvSpPr>
          <p:nvPr>
            <p:ph type="title"/>
          </p:nvPr>
        </p:nvSpPr>
        <p:spPr/>
        <p:txBody>
          <a:bodyPr/>
          <a:lstStyle/>
          <a:p>
            <a:r>
              <a:rPr lang="en-US" dirty="0"/>
              <a:t>Patient Perspectives </a:t>
            </a:r>
          </a:p>
        </p:txBody>
      </p:sp>
      <p:sp>
        <p:nvSpPr>
          <p:cNvPr id="3" name="Chart Placeholder 2">
            <a:extLst>
              <a:ext uri="{FF2B5EF4-FFF2-40B4-BE49-F238E27FC236}">
                <a16:creationId xmlns:a16="http://schemas.microsoft.com/office/drawing/2014/main" id="{E132DE26-5BFB-B8F6-88D6-D919DCDD16B9}"/>
              </a:ext>
            </a:extLst>
          </p:cNvPr>
          <p:cNvSpPr>
            <a:spLocks noGrp="1"/>
          </p:cNvSpPr>
          <p:nvPr>
            <p:ph type="chart" sz="quarter" idx="13"/>
          </p:nvPr>
        </p:nvSpPr>
        <p:spPr/>
        <p:txBody>
          <a:bodyPr/>
          <a:lstStyle/>
          <a:p>
            <a:r>
              <a:rPr lang="en-US" altLang="en-US" sz="2800" b="1" dirty="0"/>
              <a:t>Complaints </a:t>
            </a:r>
          </a:p>
          <a:p>
            <a:r>
              <a:rPr lang="en-US" altLang="en-US" sz="2800" b="1" dirty="0"/>
              <a:t>Patient Satisfactions surveys </a:t>
            </a:r>
          </a:p>
          <a:p>
            <a:r>
              <a:rPr lang="en-US" altLang="en-US" sz="2800" b="1" dirty="0"/>
              <a:t>Commendations – any thank you letters from patients </a:t>
            </a:r>
          </a:p>
          <a:p>
            <a:endParaRPr lang="en-US" dirty="0"/>
          </a:p>
        </p:txBody>
      </p:sp>
    </p:spTree>
    <p:extLst>
      <p:ext uri="{BB962C8B-B14F-4D97-AF65-F5344CB8AC3E}">
        <p14:creationId xmlns:p14="http://schemas.microsoft.com/office/powerpoint/2010/main" val="1106700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9DE7D-252A-1123-46B2-AAD3C8B700C6}"/>
              </a:ext>
            </a:extLst>
          </p:cNvPr>
          <p:cNvSpPr>
            <a:spLocks noGrp="1"/>
          </p:cNvSpPr>
          <p:nvPr>
            <p:ph type="title"/>
          </p:nvPr>
        </p:nvSpPr>
        <p:spPr/>
        <p:txBody>
          <a:bodyPr>
            <a:normAutofit fontScale="90000"/>
          </a:bodyPr>
          <a:lstStyle/>
          <a:p>
            <a:r>
              <a:rPr lang="en-US" dirty="0"/>
              <a:t>Regulatory Compliance With Accrediting Bodies</a:t>
            </a:r>
          </a:p>
        </p:txBody>
      </p:sp>
      <p:sp>
        <p:nvSpPr>
          <p:cNvPr id="3" name="Chart Placeholder 2">
            <a:extLst>
              <a:ext uri="{FF2B5EF4-FFF2-40B4-BE49-F238E27FC236}">
                <a16:creationId xmlns:a16="http://schemas.microsoft.com/office/drawing/2014/main" id="{2E074276-A01B-7920-0293-A1810761F59E}"/>
              </a:ext>
            </a:extLst>
          </p:cNvPr>
          <p:cNvSpPr>
            <a:spLocks noGrp="1"/>
          </p:cNvSpPr>
          <p:nvPr>
            <p:ph type="chart" sz="quarter" idx="13"/>
          </p:nvPr>
        </p:nvSpPr>
        <p:spPr>
          <a:xfrm>
            <a:off x="1849570" y="2025771"/>
            <a:ext cx="9736574" cy="4150625"/>
          </a:xfrm>
        </p:spPr>
        <p:txBody>
          <a:bodyPr/>
          <a:lstStyle/>
          <a:p>
            <a:r>
              <a:rPr lang="en-US" dirty="0">
                <a:solidFill>
                  <a:schemeClr val="accent2">
                    <a:lumMod val="75000"/>
                  </a:schemeClr>
                </a:solidFill>
              </a:rPr>
              <a:t>Data for compliance with regulatory bodies/ registries?</a:t>
            </a:r>
          </a:p>
          <a:p>
            <a:endParaRPr lang="en-US" dirty="0">
              <a:solidFill>
                <a:schemeClr val="accent2">
                  <a:lumMod val="75000"/>
                </a:schemeClr>
              </a:solidFill>
            </a:endParaRPr>
          </a:p>
          <a:p>
            <a:r>
              <a:rPr lang="en-US" dirty="0">
                <a:solidFill>
                  <a:schemeClr val="accent2">
                    <a:lumMod val="75000"/>
                  </a:schemeClr>
                </a:solidFill>
              </a:rPr>
              <a:t>Any upcoming surveys?</a:t>
            </a:r>
          </a:p>
          <a:p>
            <a:endParaRPr lang="en-US" dirty="0"/>
          </a:p>
        </p:txBody>
      </p:sp>
    </p:spTree>
    <p:extLst>
      <p:ext uri="{BB962C8B-B14F-4D97-AF65-F5344CB8AC3E}">
        <p14:creationId xmlns:p14="http://schemas.microsoft.com/office/powerpoint/2010/main" val="1333538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5CB52-074E-F1CA-8F76-E4C4CF354F09}"/>
              </a:ext>
            </a:extLst>
          </p:cNvPr>
          <p:cNvSpPr>
            <a:spLocks noGrp="1"/>
          </p:cNvSpPr>
          <p:nvPr>
            <p:ph type="title"/>
          </p:nvPr>
        </p:nvSpPr>
        <p:spPr/>
        <p:txBody>
          <a:bodyPr/>
          <a:lstStyle/>
          <a:p>
            <a:r>
              <a:rPr lang="en-US" dirty="0"/>
              <a:t>Resource Utilization</a:t>
            </a:r>
          </a:p>
        </p:txBody>
      </p:sp>
      <p:sp>
        <p:nvSpPr>
          <p:cNvPr id="3" name="Chart Placeholder 2">
            <a:extLst>
              <a:ext uri="{FF2B5EF4-FFF2-40B4-BE49-F238E27FC236}">
                <a16:creationId xmlns:a16="http://schemas.microsoft.com/office/drawing/2014/main" id="{A603344D-A53C-85D8-D336-0D0E8A0BD85B}"/>
              </a:ext>
            </a:extLst>
          </p:cNvPr>
          <p:cNvSpPr>
            <a:spLocks noGrp="1"/>
          </p:cNvSpPr>
          <p:nvPr>
            <p:ph type="chart" sz="quarter" idx="13"/>
          </p:nvPr>
        </p:nvSpPr>
        <p:spPr/>
        <p:txBody>
          <a:bodyPr>
            <a:normAutofit fontScale="92500" lnSpcReduction="10000"/>
          </a:bodyPr>
          <a:lstStyle/>
          <a:p>
            <a:pPr marL="0" indent="0">
              <a:buNone/>
            </a:pPr>
            <a:r>
              <a:rPr lang="en-US" dirty="0">
                <a:solidFill>
                  <a:schemeClr val="accent2"/>
                </a:solidFill>
              </a:rPr>
              <a:t>List any issues and successes with resource utilization operational issues that may hinder with pt. safety and performance improvement(OPTIONAL)</a:t>
            </a:r>
          </a:p>
          <a:p>
            <a:pPr marL="0" marR="0" lvl="0" indent="0">
              <a:spcBef>
                <a:spcPts val="0"/>
              </a:spcBef>
              <a:spcAft>
                <a:spcPts val="0"/>
              </a:spcAft>
              <a:buNone/>
            </a:pPr>
            <a:endParaRPr lang="en-US" dirty="0">
              <a:solidFill>
                <a:srgbClr val="FF0000"/>
              </a:solidFill>
              <a:latin typeface="Calibri" panose="020F0502020204030204" pitchFamily="34" charset="0"/>
              <a:ea typeface="Times New Roman" panose="02020603050405020304" pitchFamily="18" charset="0"/>
            </a:endParaRPr>
          </a:p>
          <a:p>
            <a:pPr marL="0" marR="0" lvl="0" indent="0">
              <a:spcBef>
                <a:spcPts val="0"/>
              </a:spcBef>
              <a:spcAft>
                <a:spcPts val="0"/>
              </a:spcAft>
              <a:buNone/>
            </a:pPr>
            <a:r>
              <a:rPr lang="en-US" dirty="0">
                <a:solidFill>
                  <a:srgbClr val="FF0000"/>
                </a:solidFill>
                <a:latin typeface="Calibri" panose="020F0502020204030204" pitchFamily="34" charset="0"/>
                <a:ea typeface="Times New Roman" panose="02020603050405020304" pitchFamily="18" charset="0"/>
              </a:rPr>
              <a:t>Adequacy of staffing; </a:t>
            </a:r>
            <a:endParaRPr lang="en-US" dirty="0">
              <a:solidFill>
                <a:srgbClr val="FF0000"/>
              </a:solidFill>
              <a:latin typeface="Calibri" panose="020F0502020204030204" pitchFamily="34" charset="0"/>
              <a:ea typeface="Calibri" panose="020F0502020204030204" pitchFamily="34" charset="0"/>
            </a:endParaRPr>
          </a:p>
          <a:p>
            <a:pPr marL="0" indent="0">
              <a:buNone/>
            </a:pPr>
            <a:r>
              <a:rPr lang="en-US" dirty="0">
                <a:solidFill>
                  <a:srgbClr val="FF0000"/>
                </a:solidFill>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dirty="0">
                <a:solidFill>
                  <a:srgbClr val="FF0000"/>
                </a:solidFill>
                <a:latin typeface="Calibri" panose="020F0502020204030204" pitchFamily="34" charset="0"/>
                <a:ea typeface="Times New Roman" panose="02020603050405020304" pitchFamily="18" charset="0"/>
              </a:rPr>
              <a:t>Staffing (RN coordinators, others) , </a:t>
            </a:r>
            <a:endParaRPr lang="en-US" dirty="0">
              <a:solidFill>
                <a:srgbClr val="FF0000"/>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dirty="0">
                <a:solidFill>
                  <a:srgbClr val="FF0000"/>
                </a:solidFill>
                <a:latin typeface="Calibri" panose="020F0502020204030204" pitchFamily="34" charset="0"/>
                <a:ea typeface="Times New Roman" panose="02020603050405020304" pitchFamily="18" charset="0"/>
              </a:rPr>
              <a:t>FMLA use (or abuse) – just some insights or numbers.. whatever you can get. </a:t>
            </a:r>
            <a:endParaRPr lang="en-US" dirty="0">
              <a:solidFill>
                <a:srgbClr val="FF0000"/>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dirty="0">
                <a:solidFill>
                  <a:srgbClr val="FF0000"/>
                </a:solidFill>
                <a:latin typeface="Calibri" panose="020F0502020204030204" pitchFamily="34" charset="0"/>
                <a:ea typeface="Times New Roman" panose="02020603050405020304" pitchFamily="18" charset="0"/>
              </a:rPr>
              <a:t>nurses’ education, </a:t>
            </a:r>
            <a:endParaRPr lang="en-US" dirty="0">
              <a:solidFill>
                <a:srgbClr val="FF0000"/>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dirty="0">
                <a:solidFill>
                  <a:srgbClr val="FF0000"/>
                </a:solidFill>
                <a:latin typeface="Calibri" panose="020F0502020204030204" pitchFamily="34" charset="0"/>
                <a:ea typeface="Times New Roman" panose="02020603050405020304" pitchFamily="18" charset="0"/>
              </a:rPr>
              <a:t>skill-mix and </a:t>
            </a:r>
            <a:endParaRPr lang="en-US" dirty="0">
              <a:solidFill>
                <a:srgbClr val="FF0000"/>
              </a:solidFill>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dirty="0">
                <a:solidFill>
                  <a:srgbClr val="FF0000"/>
                </a:solidFill>
                <a:latin typeface="Calibri" panose="020F0502020204030204" pitchFamily="34" charset="0"/>
                <a:ea typeface="Times New Roman" panose="02020603050405020304" pitchFamily="18" charset="0"/>
              </a:rPr>
              <a:t>workload (can mention volume increase)</a:t>
            </a:r>
            <a:endParaRPr lang="en-US" dirty="0">
              <a:solidFill>
                <a:srgbClr val="FF0000"/>
              </a:solidFill>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2780739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51BD-68C4-BEE0-68A5-D3B5344EC98E}"/>
              </a:ext>
            </a:extLst>
          </p:cNvPr>
          <p:cNvSpPr>
            <a:spLocks noGrp="1"/>
          </p:cNvSpPr>
          <p:nvPr>
            <p:ph type="title"/>
          </p:nvPr>
        </p:nvSpPr>
        <p:spPr/>
        <p:txBody>
          <a:bodyPr/>
          <a:lstStyle/>
          <a:p>
            <a:r>
              <a:rPr lang="en-US" dirty="0"/>
              <a:t>Summary</a:t>
            </a:r>
          </a:p>
        </p:txBody>
      </p:sp>
      <p:sp>
        <p:nvSpPr>
          <p:cNvPr id="3" name="Chart Placeholder 2">
            <a:extLst>
              <a:ext uri="{FF2B5EF4-FFF2-40B4-BE49-F238E27FC236}">
                <a16:creationId xmlns:a16="http://schemas.microsoft.com/office/drawing/2014/main" id="{DCBE1270-560C-4F12-AEBD-E6238296E6A1}"/>
              </a:ext>
            </a:extLst>
          </p:cNvPr>
          <p:cNvSpPr>
            <a:spLocks noGrp="1"/>
          </p:cNvSpPr>
          <p:nvPr>
            <p:ph type="chart" sz="quarter" idx="13"/>
          </p:nvPr>
        </p:nvSpPr>
        <p:spPr/>
        <p:txBody>
          <a:bodyPr/>
          <a:lstStyle/>
          <a:p>
            <a:r>
              <a:rPr lang="en-US" b="1" u="sng" dirty="0"/>
              <a:t>Achievements: </a:t>
            </a:r>
            <a:r>
              <a:rPr lang="en-US" dirty="0"/>
              <a:t>Opportunity to shine and celebrate wins</a:t>
            </a:r>
          </a:p>
          <a:p>
            <a:endParaRPr lang="en-US" dirty="0"/>
          </a:p>
          <a:p>
            <a:r>
              <a:rPr lang="en-US" b="1" u="sng" dirty="0"/>
              <a:t>Barriers: </a:t>
            </a:r>
            <a:r>
              <a:rPr lang="en-US" dirty="0"/>
              <a:t>Share any barriers you are currently facing to inform or seek guidance from the committee</a:t>
            </a:r>
          </a:p>
          <a:p>
            <a:endParaRPr lang="en-US" dirty="0"/>
          </a:p>
        </p:txBody>
      </p:sp>
    </p:spTree>
    <p:extLst>
      <p:ext uri="{BB962C8B-B14F-4D97-AF65-F5344CB8AC3E}">
        <p14:creationId xmlns:p14="http://schemas.microsoft.com/office/powerpoint/2010/main" val="2937760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F5E2A1-C62B-FDBF-CFE1-01EE13ACFD06}"/>
              </a:ext>
            </a:extLst>
          </p:cNvPr>
          <p:cNvSpPr>
            <a:spLocks noGrp="1"/>
          </p:cNvSpPr>
          <p:nvPr>
            <p:ph type="ctrTitle"/>
          </p:nvPr>
        </p:nvSpPr>
        <p:spPr/>
        <p:txBody>
          <a:bodyPr/>
          <a:lstStyle/>
          <a:p>
            <a:r>
              <a:rPr lang="en-US" dirty="0"/>
              <a:t>Questions?</a:t>
            </a:r>
          </a:p>
        </p:txBody>
      </p:sp>
      <p:sp>
        <p:nvSpPr>
          <p:cNvPr id="5" name="Subtitle 4">
            <a:extLst>
              <a:ext uri="{FF2B5EF4-FFF2-40B4-BE49-F238E27FC236}">
                <a16:creationId xmlns:a16="http://schemas.microsoft.com/office/drawing/2014/main" id="{17CDD40E-E8CA-8A50-D8DE-9C3A8C16D142}"/>
              </a:ext>
            </a:extLst>
          </p:cNvPr>
          <p:cNvSpPr>
            <a:spLocks noGrp="1"/>
          </p:cNvSpPr>
          <p:nvPr>
            <p:ph type="subTitle" idx="1"/>
          </p:nvPr>
        </p:nvSpPr>
        <p:spPr/>
        <p:txBody>
          <a:bodyPr/>
          <a:lstStyle/>
          <a:p>
            <a:r>
              <a:rPr lang="en-US" dirty="0"/>
              <a:t> </a:t>
            </a:r>
          </a:p>
        </p:txBody>
      </p:sp>
    </p:spTree>
    <p:extLst>
      <p:ext uri="{BB962C8B-B14F-4D97-AF65-F5344CB8AC3E}">
        <p14:creationId xmlns:p14="http://schemas.microsoft.com/office/powerpoint/2010/main" val="2945933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69BDCF-6952-5979-4C82-45A644A12A1C}"/>
              </a:ext>
            </a:extLst>
          </p:cNvPr>
          <p:cNvSpPr>
            <a:spLocks noGrp="1"/>
          </p:cNvSpPr>
          <p:nvPr>
            <p:ph type="title" idx="4294967295"/>
          </p:nvPr>
        </p:nvSpPr>
        <p:spPr>
          <a:xfrm>
            <a:off x="1541650" y="746125"/>
            <a:ext cx="9736137" cy="914400"/>
          </a:xfrm>
        </p:spPr>
        <p:txBody>
          <a:bodyPr>
            <a:normAutofit fontScale="90000"/>
          </a:bodyPr>
          <a:lstStyle/>
          <a:p>
            <a:r>
              <a:rPr lang="en-US" dirty="0">
                <a:solidFill>
                  <a:schemeClr val="accent3"/>
                </a:solidFill>
              </a:rPr>
              <a:t>Addendum</a:t>
            </a:r>
            <a:br>
              <a:rPr lang="en-US" dirty="0">
                <a:solidFill>
                  <a:schemeClr val="accent2">
                    <a:lumMod val="75000"/>
                  </a:schemeClr>
                </a:solidFill>
              </a:rPr>
            </a:br>
            <a:r>
              <a:rPr lang="en-US" sz="2800" b="0" dirty="0">
                <a:latin typeface="Poppins" panose="00000500000000000000" pitchFamily="2" charset="0"/>
                <a:cs typeface="Poppins" panose="00000500000000000000" pitchFamily="2" charset="0"/>
              </a:rPr>
              <a:t>Fiscal Year 2025 QAPI and Patient Safety Plan Priority Objectives</a:t>
            </a:r>
            <a:br>
              <a:rPr lang="en-US" dirty="0"/>
            </a:br>
            <a:endParaRPr lang="en-US" dirty="0"/>
          </a:p>
        </p:txBody>
      </p:sp>
      <p:sp>
        <p:nvSpPr>
          <p:cNvPr id="6" name="Content Placeholder 5">
            <a:extLst>
              <a:ext uri="{FF2B5EF4-FFF2-40B4-BE49-F238E27FC236}">
                <a16:creationId xmlns:a16="http://schemas.microsoft.com/office/drawing/2014/main" id="{947E2654-95CC-D819-83CA-8B3D6943B1B0}"/>
              </a:ext>
            </a:extLst>
          </p:cNvPr>
          <p:cNvSpPr>
            <a:spLocks noGrp="1"/>
          </p:cNvSpPr>
          <p:nvPr>
            <p:ph sz="half" idx="4294967295"/>
          </p:nvPr>
        </p:nvSpPr>
        <p:spPr>
          <a:xfrm>
            <a:off x="1541650" y="1533524"/>
            <a:ext cx="9986962" cy="4657725"/>
          </a:xfrm>
        </p:spPr>
        <p:txBody>
          <a:bodyPr>
            <a:noAutofit/>
          </a:bodyPr>
          <a:lstStyle/>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1. Safety</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a. Optimize implementation of Epic Electronic Health Record </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b. Patient safety indicators (PSIs) </a:t>
            </a:r>
          </a:p>
          <a:p>
            <a:pPr marL="457200" lvl="1" indent="0">
              <a:lnSpc>
                <a:spcPct val="100000"/>
              </a:lnSpc>
              <a:buNone/>
            </a:pPr>
            <a:r>
              <a:rPr lang="en-US" sz="900" dirty="0" err="1">
                <a:solidFill>
                  <a:schemeClr val="accent2">
                    <a:lumMod val="75000"/>
                  </a:schemeClr>
                </a:solidFill>
                <a:latin typeface="Poppins" panose="00000500000000000000" pitchFamily="2" charset="0"/>
                <a:cs typeface="Poppins" panose="00000500000000000000" pitchFamily="2" charset="0"/>
              </a:rPr>
              <a:t>i</a:t>
            </a:r>
            <a:r>
              <a:rPr lang="en-US" sz="900" dirty="0">
                <a:solidFill>
                  <a:schemeClr val="accent2">
                    <a:lumMod val="75000"/>
                  </a:schemeClr>
                </a:solidFill>
                <a:latin typeface="Poppins" panose="00000500000000000000" pitchFamily="2" charset="0"/>
                <a:cs typeface="Poppins" panose="00000500000000000000" pitchFamily="2" charset="0"/>
              </a:rPr>
              <a:t>. Maintain pressure ulcers (PSI03) to below Vizient comparison (* Due to conversion to and re-certification process with new UTMC EMR, benchmarking data might be delayed) </a:t>
            </a:r>
          </a:p>
          <a:p>
            <a:pPr marL="457200" lvl="1"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ii. Maintain postoperative respiratory failure (PSI11) to below Vizient comparison </a:t>
            </a:r>
          </a:p>
          <a:p>
            <a:pPr marL="457200" lvl="1"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iii. Maintain perioperative pulmonary embolism and deep vein thrombosis rate (PSI12) to below Vizient comparison </a:t>
            </a:r>
          </a:p>
          <a:p>
            <a:pPr marL="457200" lvl="1"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iv. Maintain postoperative sepsis rate (PSI13) to below Vizient comparison </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c. Healthcare-associated infections </a:t>
            </a:r>
          </a:p>
          <a:p>
            <a:pPr marL="457200" lvl="1" indent="0">
              <a:lnSpc>
                <a:spcPct val="100000"/>
              </a:lnSpc>
              <a:buNone/>
            </a:pPr>
            <a:r>
              <a:rPr lang="en-US" sz="900" dirty="0" err="1">
                <a:solidFill>
                  <a:schemeClr val="accent2">
                    <a:lumMod val="75000"/>
                  </a:schemeClr>
                </a:solidFill>
                <a:latin typeface="Poppins" panose="00000500000000000000" pitchFamily="2" charset="0"/>
                <a:cs typeface="Poppins" panose="00000500000000000000" pitchFamily="2" charset="0"/>
              </a:rPr>
              <a:t>i</a:t>
            </a:r>
            <a:r>
              <a:rPr lang="en-US" sz="900" dirty="0">
                <a:solidFill>
                  <a:schemeClr val="accent2">
                    <a:lumMod val="75000"/>
                  </a:schemeClr>
                </a:solidFill>
                <a:latin typeface="Poppins" panose="00000500000000000000" pitchFamily="2" charset="0"/>
                <a:cs typeface="Poppins" panose="00000500000000000000" pitchFamily="2" charset="0"/>
              </a:rPr>
              <a:t>. Maintain the surgical site infection rate reported to the Center for Disease Control-National Healthcare Safety Network (CDC-NHSN) below the established standardized infection rate (SIR) threshold </a:t>
            </a:r>
          </a:p>
          <a:p>
            <a:pPr marL="457200" lvl="1"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ii. Decrease the catheter-related blood stream infection rate below the CDCNHSN SIR established threshold </a:t>
            </a:r>
          </a:p>
          <a:p>
            <a:pPr marL="457200" lvl="1"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iii. Maintain the catheter-associated urinary tract infection rate below the CDCNHSN SIR established threshold </a:t>
            </a:r>
          </a:p>
          <a:p>
            <a:pPr marL="457200" lvl="1"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iv. Maintain the Clostridium difficile infection rate below the CDC-NHSN SIR established threshold </a:t>
            </a:r>
          </a:p>
          <a:p>
            <a:pPr marL="457200" lvl="1"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v. Maintain methicillin-resistant S. aureus blood stream infections below CDCNHSN SIR established threshold </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d. Improve hand-hygiene observations to achieve an overall average above 90% </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e. Maintain service line specific mortality rates below Vizient index </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f. Decrease UTMC overall mortality rate below Vizient Index </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g. Improve Leadership/management Promoting Patient Safety Measured via AHRQ Culture of Safety Survey question. </a:t>
            </a:r>
          </a:p>
          <a:p>
            <a:pPr marL="0" indent="0">
              <a:lnSpc>
                <a:spcPct val="100000"/>
              </a:lnSpc>
              <a:buNone/>
            </a:pPr>
            <a:r>
              <a:rPr lang="en-US" sz="900" dirty="0">
                <a:solidFill>
                  <a:schemeClr val="accent2">
                    <a:lumMod val="75000"/>
                  </a:schemeClr>
                </a:solidFill>
                <a:latin typeface="Poppins" panose="00000500000000000000" pitchFamily="2" charset="0"/>
                <a:cs typeface="Poppins" panose="00000500000000000000" pitchFamily="2" charset="0"/>
              </a:rPr>
              <a:t>h. Improving diagnostic performance to reduce harm and improve health outcomes (specifically in Radiology and Pathology) </a:t>
            </a:r>
          </a:p>
          <a:p>
            <a:pPr marL="0" indent="0">
              <a:lnSpc>
                <a:spcPct val="100000"/>
              </a:lnSpc>
              <a:buNone/>
            </a:pPr>
            <a:r>
              <a:rPr lang="en-US" sz="900" dirty="0" err="1">
                <a:solidFill>
                  <a:schemeClr val="accent2">
                    <a:lumMod val="75000"/>
                  </a:schemeClr>
                </a:solidFill>
                <a:latin typeface="Poppins" panose="00000500000000000000" pitchFamily="2" charset="0"/>
                <a:cs typeface="Poppins" panose="00000500000000000000" pitchFamily="2" charset="0"/>
              </a:rPr>
              <a:t>i</a:t>
            </a:r>
            <a:r>
              <a:rPr lang="en-US" sz="900" dirty="0">
                <a:solidFill>
                  <a:schemeClr val="accent2">
                    <a:lumMod val="75000"/>
                  </a:schemeClr>
                </a:solidFill>
                <a:latin typeface="Poppins" panose="00000500000000000000" pitchFamily="2" charset="0"/>
                <a:cs typeface="Poppins" panose="00000500000000000000" pitchFamily="2" charset="0"/>
              </a:rPr>
              <a:t>. Develop and implement procedure-specific Surgical Appropriateness Criteria intended for surgeons to use to evaluate whether the patient is appropriate for surgery. At a minimum to cover the following procedures: Carotid endarterectomy, Mitral valve repair and replacement, Bariatric surgery for weight loss, Total knee replacement and Total hip replacement. Retrospective reviews of surgical cases to evaluate compliance to the criteria will be undertaken by individual departments. Any trend or pattern suggesting challenges adhering to your appropriateness criteria will be reported to the surgical leadership who will then work to understand potential barriers to meeting the criteria </a:t>
            </a:r>
            <a:endParaRPr lang="en-US" sz="900" dirty="0"/>
          </a:p>
        </p:txBody>
      </p:sp>
      <p:sp>
        <p:nvSpPr>
          <p:cNvPr id="2" name="Chart Placeholder 1">
            <a:extLst>
              <a:ext uri="{FF2B5EF4-FFF2-40B4-BE49-F238E27FC236}">
                <a16:creationId xmlns:a16="http://schemas.microsoft.com/office/drawing/2014/main" id="{8F73F2FB-6384-1D37-AEE0-418EF94DC4B4}"/>
              </a:ext>
            </a:extLst>
          </p:cNvPr>
          <p:cNvSpPr>
            <a:spLocks noGrp="1"/>
          </p:cNvSpPr>
          <p:nvPr>
            <p:ph type="chart" sz="quarter" idx="4294967295"/>
          </p:nvPr>
        </p:nvSpPr>
        <p:spPr>
          <a:xfrm>
            <a:off x="2455863" y="1787525"/>
            <a:ext cx="9736137" cy="4149725"/>
          </a:xfrm>
        </p:spPr>
        <p:txBody>
          <a:bodyPr/>
          <a:lstStyle/>
          <a:p>
            <a:pPr marL="0" indent="0">
              <a:buNone/>
            </a:pPr>
            <a:r>
              <a:rPr lang="en-US" dirty="0"/>
              <a:t>  </a:t>
            </a:r>
          </a:p>
        </p:txBody>
      </p:sp>
    </p:spTree>
    <p:extLst>
      <p:ext uri="{BB962C8B-B14F-4D97-AF65-F5344CB8AC3E}">
        <p14:creationId xmlns:p14="http://schemas.microsoft.com/office/powerpoint/2010/main" val="2439095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66A64A-CA31-6B8C-7A4C-83AC19B951ED}"/>
              </a:ext>
            </a:extLst>
          </p:cNvPr>
          <p:cNvSpPr txBox="1"/>
          <p:nvPr/>
        </p:nvSpPr>
        <p:spPr>
          <a:xfrm>
            <a:off x="1151965" y="164957"/>
            <a:ext cx="9708776" cy="553998"/>
          </a:xfrm>
          <a:prstGeom prst="rect">
            <a:avLst/>
          </a:prstGeom>
          <a:noFill/>
        </p:spPr>
        <p:txBody>
          <a:bodyPr wrap="square" rtlCol="0">
            <a:spAutoFit/>
          </a:bodyPr>
          <a:lstStyle/>
          <a:p>
            <a:r>
              <a:rPr lang="en-US" sz="3000" dirty="0">
                <a:solidFill>
                  <a:schemeClr val="accent3"/>
                </a:solidFill>
                <a:latin typeface="Poppins ExtraBold" panose="00000900000000000000" pitchFamily="2" charset="0"/>
                <a:cs typeface="Poppins ExtraBold" panose="00000900000000000000" pitchFamily="2" charset="0"/>
              </a:rPr>
              <a:t>Continued Objectives</a:t>
            </a:r>
          </a:p>
        </p:txBody>
      </p:sp>
      <p:sp>
        <p:nvSpPr>
          <p:cNvPr id="8" name="TextBox 7">
            <a:extLst>
              <a:ext uri="{FF2B5EF4-FFF2-40B4-BE49-F238E27FC236}">
                <a16:creationId xmlns:a16="http://schemas.microsoft.com/office/drawing/2014/main" id="{878DAEB7-BC2E-F3C6-9500-379E573D3476}"/>
              </a:ext>
            </a:extLst>
          </p:cNvPr>
          <p:cNvSpPr txBox="1"/>
          <p:nvPr/>
        </p:nvSpPr>
        <p:spPr>
          <a:xfrm>
            <a:off x="1362634" y="1050650"/>
            <a:ext cx="6096000" cy="4662815"/>
          </a:xfrm>
          <a:prstGeom prst="rect">
            <a:avLst/>
          </a:prstGeom>
          <a:noFill/>
        </p:spPr>
        <p:txBody>
          <a:bodyPr wrap="square">
            <a:spAutoFit/>
          </a:bodyPr>
          <a:lstStyle/>
          <a:p>
            <a:r>
              <a:rPr lang="en-US" sz="900" dirty="0">
                <a:solidFill>
                  <a:schemeClr val="accent1"/>
                </a:solidFill>
                <a:latin typeface="Poppins" panose="00000500000000000000" pitchFamily="2" charset="0"/>
                <a:cs typeface="Poppins" panose="00000500000000000000" pitchFamily="2" charset="0"/>
              </a:rPr>
              <a:t>2. Access </a:t>
            </a:r>
          </a:p>
          <a:p>
            <a:pPr lvl="1"/>
            <a:r>
              <a:rPr lang="en-US" sz="900" dirty="0">
                <a:solidFill>
                  <a:schemeClr val="accent1"/>
                </a:solidFill>
                <a:latin typeface="Poppins" panose="00000500000000000000" pitchFamily="2" charset="0"/>
                <a:cs typeface="Poppins" panose="00000500000000000000" pitchFamily="2" charset="0"/>
              </a:rPr>
              <a:t>a. Maintain Emergency Department (ED) average (median) time patients spent in the </a:t>
            </a:r>
          </a:p>
          <a:p>
            <a:pPr lvl="1"/>
            <a:r>
              <a:rPr lang="en-US" sz="900" dirty="0">
                <a:solidFill>
                  <a:schemeClr val="accent1"/>
                </a:solidFill>
                <a:latin typeface="Poppins" panose="00000500000000000000" pitchFamily="2" charset="0"/>
                <a:cs typeface="Poppins" panose="00000500000000000000" pitchFamily="2" charset="0"/>
              </a:rPr>
              <a:t>emergency department before leaving from the visit below national rate as reported </a:t>
            </a:r>
          </a:p>
          <a:p>
            <a:pPr lvl="1"/>
            <a:r>
              <a:rPr lang="en-US" sz="900" dirty="0">
                <a:solidFill>
                  <a:schemeClr val="accent1"/>
                </a:solidFill>
                <a:latin typeface="Poppins" panose="00000500000000000000" pitchFamily="2" charset="0"/>
                <a:cs typeface="Poppins" panose="00000500000000000000" pitchFamily="2" charset="0"/>
              </a:rPr>
              <a:t>in the CMS Outpatient Quality reporting program (publicly reported on the CMS </a:t>
            </a:r>
          </a:p>
          <a:p>
            <a:pPr lvl="1"/>
            <a:r>
              <a:rPr lang="en-US" sz="900" dirty="0">
                <a:solidFill>
                  <a:schemeClr val="accent1"/>
                </a:solidFill>
                <a:latin typeface="Poppins" panose="00000500000000000000" pitchFamily="2" charset="0"/>
                <a:cs typeface="Poppins" panose="00000500000000000000" pitchFamily="2" charset="0"/>
              </a:rPr>
              <a:t>hospital compare reports) </a:t>
            </a:r>
          </a:p>
          <a:p>
            <a:pPr lvl="1"/>
            <a:endParaRPr lang="en-US" sz="900" dirty="0">
              <a:solidFill>
                <a:schemeClr val="accent1"/>
              </a:solidFill>
              <a:latin typeface="Poppins" panose="00000500000000000000" pitchFamily="2" charset="0"/>
              <a:cs typeface="Poppins" panose="00000500000000000000" pitchFamily="2" charset="0"/>
            </a:endParaRPr>
          </a:p>
          <a:p>
            <a:r>
              <a:rPr lang="en-US" sz="900" dirty="0">
                <a:solidFill>
                  <a:schemeClr val="accent1"/>
                </a:solidFill>
                <a:latin typeface="Poppins" panose="00000500000000000000" pitchFamily="2" charset="0"/>
                <a:cs typeface="Poppins" panose="00000500000000000000" pitchFamily="2" charset="0"/>
              </a:rPr>
              <a:t>3. Effectiveness </a:t>
            </a:r>
          </a:p>
          <a:p>
            <a:pPr lvl="1"/>
            <a:r>
              <a:rPr lang="en-US" sz="900" dirty="0">
                <a:solidFill>
                  <a:schemeClr val="accent1"/>
                </a:solidFill>
                <a:latin typeface="Poppins" panose="00000500000000000000" pitchFamily="2" charset="0"/>
                <a:cs typeface="Poppins" panose="00000500000000000000" pitchFamily="2" charset="0"/>
              </a:rPr>
              <a:t>a. Maintain UTMC overall 30-day readmission rate below Vizient average median. </a:t>
            </a:r>
          </a:p>
          <a:p>
            <a:pPr lvl="1"/>
            <a:r>
              <a:rPr lang="en-US" sz="900" dirty="0">
                <a:solidFill>
                  <a:schemeClr val="accent1"/>
                </a:solidFill>
                <a:latin typeface="Poppins" panose="00000500000000000000" pitchFamily="2" charset="0"/>
                <a:cs typeface="Poppins" panose="00000500000000000000" pitchFamily="2" charset="0"/>
              </a:rPr>
              <a:t>b. Reduce total Medicare spending per beneficiary spent index to below 1 by reducing </a:t>
            </a:r>
          </a:p>
          <a:p>
            <a:pPr lvl="1"/>
            <a:r>
              <a:rPr lang="en-US" sz="900" dirty="0">
                <a:solidFill>
                  <a:schemeClr val="accent1"/>
                </a:solidFill>
                <a:latin typeface="Poppins" panose="00000500000000000000" pitchFamily="2" charset="0"/>
                <a:cs typeface="Poppins" panose="00000500000000000000" pitchFamily="2" charset="0"/>
              </a:rPr>
              <a:t>discharges to Senior Nursing facilities. </a:t>
            </a:r>
          </a:p>
          <a:p>
            <a:pPr lvl="1"/>
            <a:r>
              <a:rPr lang="en-US" sz="900" dirty="0">
                <a:solidFill>
                  <a:schemeClr val="accent1"/>
                </a:solidFill>
                <a:latin typeface="Poppins" panose="00000500000000000000" pitchFamily="2" charset="0"/>
                <a:cs typeface="Poppins" panose="00000500000000000000" pitchFamily="2" charset="0"/>
              </a:rPr>
              <a:t>c. Patient reported outcomes performance measures for Hip and knee replacement – </a:t>
            </a:r>
          </a:p>
          <a:p>
            <a:pPr lvl="1"/>
            <a:r>
              <a:rPr lang="en-US" sz="900" dirty="0">
                <a:solidFill>
                  <a:schemeClr val="accent1"/>
                </a:solidFill>
                <a:latin typeface="Poppins" panose="00000500000000000000" pitchFamily="2" charset="0"/>
                <a:cs typeface="Poppins" panose="00000500000000000000" pitchFamily="2" charset="0"/>
              </a:rPr>
              <a:t>Track patient reported data for total hip and knee replacement Medicare population. </a:t>
            </a:r>
          </a:p>
          <a:p>
            <a:pPr lvl="1"/>
            <a:r>
              <a:rPr lang="en-US" sz="900" dirty="0">
                <a:solidFill>
                  <a:schemeClr val="accent1"/>
                </a:solidFill>
                <a:latin typeface="Poppins" panose="00000500000000000000" pitchFamily="2" charset="0"/>
                <a:cs typeface="Poppins" panose="00000500000000000000" pitchFamily="2" charset="0"/>
              </a:rPr>
              <a:t>(at least 50% of the population) </a:t>
            </a:r>
          </a:p>
          <a:p>
            <a:pPr lvl="1"/>
            <a:endParaRPr lang="en-US" sz="900" dirty="0">
              <a:solidFill>
                <a:schemeClr val="accent1"/>
              </a:solidFill>
              <a:latin typeface="Poppins" panose="00000500000000000000" pitchFamily="2" charset="0"/>
              <a:cs typeface="Poppins" panose="00000500000000000000" pitchFamily="2" charset="0"/>
            </a:endParaRPr>
          </a:p>
          <a:p>
            <a:r>
              <a:rPr lang="en-US" sz="900" dirty="0">
                <a:solidFill>
                  <a:schemeClr val="accent1"/>
                </a:solidFill>
                <a:latin typeface="Poppins" panose="00000500000000000000" pitchFamily="2" charset="0"/>
                <a:cs typeface="Poppins" panose="00000500000000000000" pitchFamily="2" charset="0"/>
              </a:rPr>
              <a:t>4. Efficiency </a:t>
            </a:r>
          </a:p>
          <a:p>
            <a:pPr lvl="1"/>
            <a:r>
              <a:rPr lang="en-US" sz="900" dirty="0">
                <a:solidFill>
                  <a:schemeClr val="accent1"/>
                </a:solidFill>
                <a:latin typeface="Poppins" panose="00000500000000000000" pitchFamily="2" charset="0"/>
                <a:cs typeface="Poppins" panose="00000500000000000000" pitchFamily="2" charset="0"/>
              </a:rPr>
              <a:t>a. Improve annual OR on-time start percentage to above 85% for UTMC surgical services </a:t>
            </a:r>
          </a:p>
          <a:p>
            <a:pPr lvl="1"/>
            <a:r>
              <a:rPr lang="en-US" sz="900" dirty="0">
                <a:solidFill>
                  <a:schemeClr val="accent1"/>
                </a:solidFill>
                <a:latin typeface="Poppins" panose="00000500000000000000" pitchFamily="2" charset="0"/>
                <a:cs typeface="Poppins" panose="00000500000000000000" pitchFamily="2" charset="0"/>
              </a:rPr>
              <a:t>b. Improve annual OR turnaround time of less than 30 minutes. </a:t>
            </a:r>
          </a:p>
          <a:p>
            <a:pPr lvl="1"/>
            <a:r>
              <a:rPr lang="en-US" sz="900" dirty="0">
                <a:solidFill>
                  <a:schemeClr val="accent1"/>
                </a:solidFill>
                <a:latin typeface="Poppins" panose="00000500000000000000" pitchFamily="2" charset="0"/>
                <a:cs typeface="Poppins" panose="00000500000000000000" pitchFamily="2" charset="0"/>
              </a:rPr>
              <a:t>c. Improve overall UTMC clinical documentation capture of Medicare Severity Diagnosis </a:t>
            </a:r>
          </a:p>
          <a:p>
            <a:pPr lvl="1"/>
            <a:r>
              <a:rPr lang="en-US" sz="900" dirty="0">
                <a:solidFill>
                  <a:schemeClr val="accent1"/>
                </a:solidFill>
                <a:latin typeface="Poppins" panose="00000500000000000000" pitchFamily="2" charset="0"/>
                <a:cs typeface="Poppins" panose="00000500000000000000" pitchFamily="2" charset="0"/>
              </a:rPr>
              <a:t>Related Groups (MS-DRGs) complication or comorbidity (CC) or a major complication </a:t>
            </a:r>
          </a:p>
          <a:p>
            <a:pPr lvl="1"/>
            <a:r>
              <a:rPr lang="en-US" sz="900" dirty="0">
                <a:solidFill>
                  <a:schemeClr val="accent1"/>
                </a:solidFill>
                <a:latin typeface="Poppins" panose="00000500000000000000" pitchFamily="2" charset="0"/>
                <a:cs typeface="Poppins" panose="00000500000000000000" pitchFamily="2" charset="0"/>
              </a:rPr>
              <a:t>or comorbidity (MCC) (i.e., MS-DRG CC/MCC), improving CMI by 10% from FY 2023 </a:t>
            </a:r>
          </a:p>
          <a:p>
            <a:pPr lvl="1"/>
            <a:r>
              <a:rPr lang="en-US" sz="900" dirty="0">
                <a:solidFill>
                  <a:schemeClr val="accent1"/>
                </a:solidFill>
                <a:latin typeface="Poppins" panose="00000500000000000000" pitchFamily="2" charset="0"/>
                <a:cs typeface="Poppins" panose="00000500000000000000" pitchFamily="2" charset="0"/>
              </a:rPr>
              <a:t>d. Reduce risk adjusted Length of Stay to at or below Vizient median for the AMC </a:t>
            </a:r>
          </a:p>
          <a:p>
            <a:pPr lvl="1"/>
            <a:r>
              <a:rPr lang="en-US" sz="900" dirty="0">
                <a:solidFill>
                  <a:schemeClr val="accent1"/>
                </a:solidFill>
                <a:latin typeface="Poppins" panose="00000500000000000000" pitchFamily="2" charset="0"/>
                <a:cs typeface="Poppins" panose="00000500000000000000" pitchFamily="2" charset="0"/>
              </a:rPr>
              <a:t>comparable cohort. </a:t>
            </a:r>
          </a:p>
          <a:p>
            <a:pPr lvl="1"/>
            <a:endParaRPr lang="en-US" sz="900" dirty="0">
              <a:solidFill>
                <a:schemeClr val="accent1"/>
              </a:solidFill>
              <a:latin typeface="Poppins" panose="00000500000000000000" pitchFamily="2" charset="0"/>
              <a:cs typeface="Poppins" panose="00000500000000000000" pitchFamily="2" charset="0"/>
            </a:endParaRPr>
          </a:p>
          <a:p>
            <a:r>
              <a:rPr lang="en-US" sz="900" dirty="0">
                <a:solidFill>
                  <a:schemeClr val="accent1"/>
                </a:solidFill>
                <a:latin typeface="Poppins" panose="00000500000000000000" pitchFamily="2" charset="0"/>
                <a:cs typeface="Poppins" panose="00000500000000000000" pitchFamily="2" charset="0"/>
              </a:rPr>
              <a:t>5. Equitable </a:t>
            </a:r>
          </a:p>
          <a:p>
            <a:pPr lvl="1"/>
            <a:r>
              <a:rPr lang="en-US" sz="900" dirty="0">
                <a:solidFill>
                  <a:schemeClr val="accent1"/>
                </a:solidFill>
                <a:latin typeface="Poppins" panose="00000500000000000000" pitchFamily="2" charset="0"/>
                <a:cs typeface="Poppins" panose="00000500000000000000" pitchFamily="2" charset="0"/>
              </a:rPr>
              <a:t>a. Meet and exceed the Health Care Equity Standards (and NPSG) set out by the joint </a:t>
            </a:r>
          </a:p>
          <a:p>
            <a:pPr lvl="1"/>
            <a:r>
              <a:rPr lang="en-US" sz="900" dirty="0">
                <a:solidFill>
                  <a:schemeClr val="accent1"/>
                </a:solidFill>
                <a:latin typeface="Poppins" panose="00000500000000000000" pitchFamily="2" charset="0"/>
                <a:cs typeface="Poppins" panose="00000500000000000000" pitchFamily="2" charset="0"/>
              </a:rPr>
              <a:t>commission. </a:t>
            </a:r>
          </a:p>
          <a:p>
            <a:pPr lvl="1"/>
            <a:r>
              <a:rPr lang="en-US" sz="900" dirty="0">
                <a:solidFill>
                  <a:schemeClr val="accent1"/>
                </a:solidFill>
                <a:latin typeface="Poppins" panose="00000500000000000000" pitchFamily="2" charset="0"/>
                <a:cs typeface="Poppins" panose="00000500000000000000" pitchFamily="2" charset="0"/>
              </a:rPr>
              <a:t>b. Improve and maintain rank in the top 25 best performers in the benchmarking cohort </a:t>
            </a:r>
          </a:p>
          <a:p>
            <a:pPr lvl="1"/>
            <a:r>
              <a:rPr lang="en-US" sz="900" dirty="0">
                <a:solidFill>
                  <a:schemeClr val="accent1"/>
                </a:solidFill>
                <a:latin typeface="Poppins" panose="00000500000000000000" pitchFamily="2" charset="0"/>
                <a:cs typeface="Poppins" panose="00000500000000000000" pitchFamily="2" charset="0"/>
              </a:rPr>
              <a:t>for Vizient equity score (for gender and race in Sepsis, STEMI). </a:t>
            </a:r>
          </a:p>
          <a:p>
            <a:pPr lvl="1"/>
            <a:endParaRPr lang="en-US" sz="900" dirty="0">
              <a:solidFill>
                <a:schemeClr val="accent1"/>
              </a:solidFill>
              <a:latin typeface="Poppins" panose="00000500000000000000" pitchFamily="2" charset="0"/>
              <a:cs typeface="Poppins" panose="00000500000000000000" pitchFamily="2" charset="0"/>
            </a:endParaRPr>
          </a:p>
          <a:p>
            <a:r>
              <a:rPr lang="en-US" sz="900" dirty="0">
                <a:solidFill>
                  <a:schemeClr val="accent1"/>
                </a:solidFill>
                <a:latin typeface="Poppins" panose="00000500000000000000" pitchFamily="2" charset="0"/>
                <a:cs typeface="Poppins" panose="00000500000000000000" pitchFamily="2" charset="0"/>
              </a:rPr>
              <a:t>6. Patient-centeredness- improve to 50th percentile in the following domains: Ambulatory </a:t>
            </a:r>
          </a:p>
          <a:p>
            <a:r>
              <a:rPr lang="en-US" sz="900" dirty="0">
                <a:solidFill>
                  <a:schemeClr val="accent1"/>
                </a:solidFill>
                <a:latin typeface="Poppins" panose="00000500000000000000" pitchFamily="2" charset="0"/>
                <a:cs typeface="Poppins" panose="00000500000000000000" pitchFamily="2" charset="0"/>
              </a:rPr>
              <a:t>Surgery, Emergency Department, Inpatient service, and Outpatient Medical Practice. </a:t>
            </a:r>
          </a:p>
          <a:p>
            <a:endParaRPr lang="en-US" sz="900" dirty="0">
              <a:solidFill>
                <a:schemeClr val="accent1"/>
              </a:solidFill>
              <a:latin typeface="Poppins" panose="00000500000000000000" pitchFamily="2" charset="0"/>
              <a:cs typeface="Poppins" panose="00000500000000000000" pitchFamily="2" charset="0"/>
            </a:endParaRPr>
          </a:p>
          <a:p>
            <a:r>
              <a:rPr lang="en-US" sz="900" dirty="0">
                <a:solidFill>
                  <a:schemeClr val="accent1"/>
                </a:solidFill>
                <a:latin typeface="Poppins" panose="00000500000000000000" pitchFamily="2" charset="0"/>
                <a:cs typeface="Poppins" panose="00000500000000000000" pitchFamily="2" charset="0"/>
              </a:rPr>
              <a:t>7. Maintain accreditation and certification readiness.</a:t>
            </a:r>
          </a:p>
        </p:txBody>
      </p:sp>
    </p:spTree>
    <p:extLst>
      <p:ext uri="{BB962C8B-B14F-4D97-AF65-F5344CB8AC3E}">
        <p14:creationId xmlns:p14="http://schemas.microsoft.com/office/powerpoint/2010/main" val="3449229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CA5FF-D530-5BDB-D5A5-EE4DE777FBA9}"/>
              </a:ext>
            </a:extLst>
          </p:cNvPr>
          <p:cNvSpPr>
            <a:spLocks noGrp="1"/>
          </p:cNvSpPr>
          <p:nvPr>
            <p:ph type="title"/>
          </p:nvPr>
        </p:nvSpPr>
        <p:spPr>
          <a:xfrm>
            <a:off x="1806695" y="388993"/>
            <a:ext cx="9733658" cy="914400"/>
          </a:xfrm>
        </p:spPr>
        <p:txBody>
          <a:bodyPr>
            <a:normAutofit fontScale="90000"/>
          </a:bodyPr>
          <a:lstStyle/>
          <a:p>
            <a:r>
              <a:rPr lang="en-US" dirty="0"/>
              <a:t>PDSA </a:t>
            </a:r>
            <a:r>
              <a:rPr lang="en-US" cap="none" dirty="0"/>
              <a:t>vs</a:t>
            </a:r>
            <a:r>
              <a:rPr lang="en-US" dirty="0"/>
              <a:t> DMAIC</a:t>
            </a:r>
            <a:br>
              <a:rPr lang="en-US" dirty="0"/>
            </a:br>
            <a:r>
              <a:rPr lang="en-US" sz="2800" b="0" dirty="0"/>
              <a:t>Which one to pick?</a:t>
            </a:r>
            <a:endParaRPr lang="en-US" sz="2800" dirty="0"/>
          </a:p>
        </p:txBody>
      </p:sp>
      <p:sp>
        <p:nvSpPr>
          <p:cNvPr id="3" name="Content Placeholder 2">
            <a:extLst>
              <a:ext uri="{FF2B5EF4-FFF2-40B4-BE49-F238E27FC236}">
                <a16:creationId xmlns:a16="http://schemas.microsoft.com/office/drawing/2014/main" id="{61E2AE2A-D08E-1110-3840-73DBF5984513}"/>
              </a:ext>
            </a:extLst>
          </p:cNvPr>
          <p:cNvSpPr>
            <a:spLocks noGrp="1"/>
          </p:cNvSpPr>
          <p:nvPr>
            <p:ph sz="half" idx="1"/>
          </p:nvPr>
        </p:nvSpPr>
        <p:spPr>
          <a:xfrm>
            <a:off x="1806695" y="1546749"/>
            <a:ext cx="4432593" cy="4389120"/>
          </a:xfrm>
        </p:spPr>
        <p:txBody>
          <a:bodyPr>
            <a:normAutofit fontScale="62500" lnSpcReduction="20000"/>
          </a:bodyPr>
          <a:lstStyle/>
          <a:p>
            <a:pPr marL="0" indent="0">
              <a:buNone/>
            </a:pPr>
            <a:r>
              <a:rPr lang="en-US" b="1" dirty="0"/>
              <a:t>PDSA </a:t>
            </a:r>
          </a:p>
          <a:p>
            <a:pPr marL="0" indent="0">
              <a:buNone/>
            </a:pPr>
            <a:r>
              <a:rPr lang="en-US" dirty="0"/>
              <a:t>Works Well for Iterative processes</a:t>
            </a:r>
          </a:p>
          <a:p>
            <a:r>
              <a:rPr lang="en-US" sz="2800" dirty="0"/>
              <a:t>It’s designed to work in a feedback loop, constantly using the results of the last iteration as input for the next one, and it can work especially well when you are planning to run some process that promotes change for a very long period of time.</a:t>
            </a:r>
          </a:p>
          <a:p>
            <a:endParaRPr lang="en-US" dirty="0"/>
          </a:p>
          <a:p>
            <a:pPr marL="0" indent="0">
              <a:buNone/>
            </a:pPr>
            <a:r>
              <a:rPr lang="en-US" b="1" dirty="0"/>
              <a:t>DMAIC </a:t>
            </a:r>
          </a:p>
          <a:p>
            <a:pPr marL="0" indent="0">
              <a:buNone/>
            </a:pPr>
            <a:r>
              <a:rPr lang="en-US" dirty="0"/>
              <a:t>Is great for Data-Driven projects</a:t>
            </a:r>
          </a:p>
          <a:p>
            <a:r>
              <a:rPr lang="en-US" sz="2800" dirty="0"/>
              <a:t>It is a more refined tool, more effort on understanding the problem. You’ll want to ensure that you always have enough data to work with.</a:t>
            </a:r>
          </a:p>
          <a:p>
            <a:endParaRPr lang="en-US" dirty="0"/>
          </a:p>
        </p:txBody>
      </p:sp>
      <p:pic>
        <p:nvPicPr>
          <p:cNvPr id="5" name="Content Placeholder 4" descr="PDCA vs DMAIC">
            <a:extLst>
              <a:ext uri="{FF2B5EF4-FFF2-40B4-BE49-F238E27FC236}">
                <a16:creationId xmlns:a16="http://schemas.microsoft.com/office/drawing/2014/main" id="{D879718E-A948-492D-AE07-C11366E3EB95}"/>
              </a:ext>
            </a:extLst>
          </p:cNvPr>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785790" y="1511464"/>
            <a:ext cx="4754563" cy="3529159"/>
          </a:xfrm>
          <a:prstGeom prst="rect">
            <a:avLst/>
          </a:prstGeom>
          <a:noFill/>
          <a:ln>
            <a:noFill/>
          </a:ln>
        </p:spPr>
      </p:pic>
      <p:sp>
        <p:nvSpPr>
          <p:cNvPr id="7" name="TextBox 6">
            <a:extLst>
              <a:ext uri="{FF2B5EF4-FFF2-40B4-BE49-F238E27FC236}">
                <a16:creationId xmlns:a16="http://schemas.microsoft.com/office/drawing/2014/main" id="{91C6E4A3-B2B1-CA21-9793-E9712AC96D87}"/>
              </a:ext>
            </a:extLst>
          </p:cNvPr>
          <p:cNvSpPr txBox="1"/>
          <p:nvPr/>
        </p:nvSpPr>
        <p:spPr>
          <a:xfrm>
            <a:off x="6785790" y="5143821"/>
            <a:ext cx="5014233" cy="1374351"/>
          </a:xfrm>
          <a:prstGeom prst="rect">
            <a:avLst/>
          </a:prstGeom>
          <a:noFill/>
        </p:spPr>
        <p:txBody>
          <a:bodyPr wrap="square">
            <a:spAutoFit/>
          </a:bodyPr>
          <a:lstStyle/>
          <a:p>
            <a:pPr>
              <a:lnSpc>
                <a:spcPct val="107000"/>
              </a:lnSpc>
              <a:spcAft>
                <a:spcPts val="800"/>
              </a:spcAft>
            </a:pPr>
            <a:r>
              <a:rPr lang="en-US" sz="1200" b="1" dirty="0">
                <a:solidFill>
                  <a:schemeClr val="accent4"/>
                </a:solidFill>
                <a:latin typeface="Poppins" panose="00000500000000000000" pitchFamily="2" charset="0"/>
                <a:ea typeface="Times New Roman" panose="02020603050405020304" pitchFamily="18" charset="0"/>
                <a:cs typeface="Poppins" panose="00000500000000000000" pitchFamily="2" charset="0"/>
              </a:rPr>
              <a:t>Planning: The Road to Success</a:t>
            </a:r>
            <a:endParaRPr lang="en-US" sz="1200" dirty="0">
              <a:solidFill>
                <a:schemeClr val="accent4"/>
              </a:solidFill>
              <a:latin typeface="Poppins" panose="00000500000000000000" pitchFamily="2" charset="0"/>
              <a:ea typeface="Calibri" panose="020F0502020204030204" pitchFamily="34" charset="0"/>
              <a:cs typeface="Poppins" panose="00000500000000000000" pitchFamily="2" charset="0"/>
            </a:endParaRPr>
          </a:p>
          <a:p>
            <a:pPr>
              <a:lnSpc>
                <a:spcPct val="107000"/>
              </a:lnSpc>
              <a:spcAft>
                <a:spcPts val="800"/>
              </a:spcAft>
            </a:pPr>
            <a:r>
              <a:rPr lang="en-US" sz="1200" dirty="0">
                <a:solidFill>
                  <a:schemeClr val="accent4"/>
                </a:solidFill>
                <a:latin typeface="Poppins" panose="00000500000000000000" pitchFamily="2" charset="0"/>
                <a:ea typeface="Times New Roman" panose="02020603050405020304" pitchFamily="18" charset="0"/>
                <a:cs typeface="Poppins" panose="00000500000000000000" pitchFamily="2" charset="0"/>
              </a:rPr>
              <a:t>"If I had an hour to solve a problem and my life depended on the solution, I would spend the first 55 minutes determining the proper question to ask… for once I know the proper question, I could solve the problem in less than five minutes.”</a:t>
            </a:r>
            <a:r>
              <a:rPr lang="en-US" sz="1200" b="1" dirty="0">
                <a:solidFill>
                  <a:schemeClr val="accent4"/>
                </a:solidFill>
                <a:latin typeface="Poppins" panose="00000500000000000000" pitchFamily="2" charset="0"/>
                <a:ea typeface="Times New Roman" panose="02020603050405020304" pitchFamily="18" charset="0"/>
                <a:cs typeface="Poppins" panose="00000500000000000000" pitchFamily="2" charset="0"/>
              </a:rPr>
              <a:t> </a:t>
            </a:r>
            <a:r>
              <a:rPr lang="en-US" sz="1200" dirty="0">
                <a:solidFill>
                  <a:schemeClr val="accent4"/>
                </a:solidFill>
                <a:latin typeface="Poppins" panose="00000500000000000000" pitchFamily="2" charset="0"/>
                <a:ea typeface="Times New Roman" panose="02020603050405020304" pitchFamily="18" charset="0"/>
                <a:cs typeface="Poppins" panose="00000500000000000000" pitchFamily="2" charset="0"/>
              </a:rPr>
              <a:t>(Albert Einstein)</a:t>
            </a:r>
            <a:endParaRPr lang="en-US" sz="1200" dirty="0">
              <a:solidFill>
                <a:schemeClr val="accent4"/>
              </a:solidFill>
              <a:latin typeface="Poppins" panose="00000500000000000000" pitchFamily="2" charset="0"/>
              <a:ea typeface="Calibri" panose="020F0502020204030204" pitchFamily="34" charset="0"/>
              <a:cs typeface="Poppins" panose="00000500000000000000" pitchFamily="2" charset="0"/>
            </a:endParaRPr>
          </a:p>
        </p:txBody>
      </p:sp>
    </p:spTree>
    <p:extLst>
      <p:ext uri="{BB962C8B-B14F-4D97-AF65-F5344CB8AC3E}">
        <p14:creationId xmlns:p14="http://schemas.microsoft.com/office/powerpoint/2010/main" val="2588196934"/>
      </p:ext>
    </p:extLst>
  </p:cSld>
  <p:clrMapOvr>
    <a:masterClrMapping/>
  </p:clrMapOvr>
</p:sld>
</file>

<file path=ppt/theme/theme1.xml><?xml version="1.0" encoding="utf-8"?>
<a:theme xmlns:a="http://schemas.openxmlformats.org/drawingml/2006/main" name="Office Theme">
  <a:themeElements>
    <a:clrScheme name="UToledo">
      <a:dk1>
        <a:srgbClr val="000000"/>
      </a:dk1>
      <a:lt1>
        <a:srgbClr val="FFFFFF"/>
      </a:lt1>
      <a:dk2>
        <a:srgbClr val="003D7E"/>
      </a:dk2>
      <a:lt2>
        <a:srgbClr val="FFFFFF"/>
      </a:lt2>
      <a:accent1>
        <a:srgbClr val="000E3D"/>
      </a:accent1>
      <a:accent2>
        <a:srgbClr val="102B5E"/>
      </a:accent2>
      <a:accent3>
        <a:srgbClr val="003D7E"/>
      </a:accent3>
      <a:accent4>
        <a:srgbClr val="009CE5"/>
      </a:accent4>
      <a:accent5>
        <a:srgbClr val="AED4E9"/>
      </a:accent5>
      <a:accent6>
        <a:srgbClr val="FFD200"/>
      </a:accent6>
      <a:hlink>
        <a:srgbClr val="129F9C"/>
      </a:hlink>
      <a:folHlink>
        <a:srgbClr val="169F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29021</TotalTime>
  <Words>1902</Words>
  <Application>Microsoft Macintosh PowerPoint</Application>
  <PresentationFormat>Widescreen</PresentationFormat>
  <Paragraphs>147</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Poppins</vt:lpstr>
      <vt:lpstr>Poppins ExtraBold</vt:lpstr>
      <vt:lpstr>Poppins Light</vt:lpstr>
      <vt:lpstr>Symbol</vt:lpstr>
      <vt:lpstr>Times New Roman</vt:lpstr>
      <vt:lpstr>Office Theme</vt:lpstr>
      <vt:lpstr>Quality and Patient Safety Council  Performance Report   Name of the Department </vt:lpstr>
      <vt:lpstr>Quality Improvement Goals and Objectives </vt:lpstr>
      <vt:lpstr>Performance Indicators  Clinical Process and Outcomes </vt:lpstr>
      <vt:lpstr>Adverse Events Identification, Reporting, Analysis and Prevention </vt:lpstr>
      <vt:lpstr>Performance Improvement  PDSA or DMAIC (see addendum on which one to pick? )</vt:lpstr>
      <vt:lpstr>PowerPoint Presentation</vt:lpstr>
      <vt:lpstr>or use DMAIC Or use DMAIC </vt:lpstr>
      <vt:lpstr>Patient Perspectives </vt:lpstr>
      <vt:lpstr>Regulatory Compliance With Accrediting Bodies</vt:lpstr>
      <vt:lpstr>Resource Utilization</vt:lpstr>
      <vt:lpstr>Summary</vt:lpstr>
      <vt:lpstr>Questions?</vt:lpstr>
      <vt:lpstr>Addendum Fiscal Year 2025 QAPI and Patient Safety Plan Priority Objectives </vt:lpstr>
      <vt:lpstr>PowerPoint Presentation</vt:lpstr>
      <vt:lpstr>PDSA vs DMAIC Which one to pick?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Kennedy, Jessica</dc:creator>
  <cp:lastModifiedBy>Poe, Bethanie Ellen</cp:lastModifiedBy>
  <cp:revision>35</cp:revision>
  <dcterms:created xsi:type="dcterms:W3CDTF">2024-05-31T18:57:37Z</dcterms:created>
  <dcterms:modified xsi:type="dcterms:W3CDTF">2026-10-14T18:44:48Z</dcterms:modified>
</cp:coreProperties>
</file>